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7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8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9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2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2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7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6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7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2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0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F910-1C48-49DF-82DB-906D65FC5D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9FC5-BB59-4E06-AB2C-88F019DD4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morning! </a:t>
            </a:r>
          </a:p>
          <a:p>
            <a:r>
              <a:rPr lang="en-US" u="sng" dirty="0"/>
              <a:t>Write down the homework: </a:t>
            </a:r>
            <a:r>
              <a:rPr lang="en-US" dirty="0"/>
              <a:t>Turn in school forms, Read </a:t>
            </a:r>
            <a:r>
              <a:rPr lang="en-US" i="1" dirty="0"/>
              <a:t>A Long Walk to Water </a:t>
            </a:r>
            <a:r>
              <a:rPr lang="en-US" dirty="0"/>
              <a:t>(if you have not), Get </a:t>
            </a:r>
            <a:r>
              <a:rPr lang="en-US" i="1" dirty="0"/>
              <a:t>The Outsiders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block: Notice &amp; Note Worksheet</a:t>
            </a:r>
          </a:p>
          <a:p>
            <a:r>
              <a:rPr lang="en-US" i="1" dirty="0"/>
              <a:t>1</a:t>
            </a:r>
            <a:r>
              <a:rPr lang="en-US" i="1" baseline="30000" dirty="0"/>
              <a:t>st</a:t>
            </a:r>
            <a:r>
              <a:rPr lang="en-US" i="1" dirty="0"/>
              <a:t> block: Read 20 </a:t>
            </a:r>
            <a:r>
              <a:rPr lang="en-US" i="1" dirty="0" err="1"/>
              <a:t>mins</a:t>
            </a:r>
            <a:r>
              <a:rPr lang="en-US" i="1" dirty="0"/>
              <a:t> in IRB, identify a </a:t>
            </a:r>
            <a:r>
              <a:rPr lang="en-US" i="1" dirty="0" smtClean="0"/>
              <a:t>signpost (can be words of the wiser or contrast/contradiction)</a:t>
            </a:r>
          </a:p>
          <a:p>
            <a:r>
              <a:rPr lang="en-US" u="sng" dirty="0" smtClean="0"/>
              <a:t>Warm </a:t>
            </a:r>
            <a:r>
              <a:rPr lang="en-US" u="sng" dirty="0"/>
              <a:t>up: </a:t>
            </a:r>
            <a:r>
              <a:rPr lang="en-US" dirty="0"/>
              <a:t>Begin reading in your independent reading book. </a:t>
            </a:r>
          </a:p>
        </p:txBody>
      </p:sp>
    </p:spTree>
    <p:extLst>
      <p:ext uri="{BB962C8B-B14F-4D97-AF65-F5344CB8AC3E}">
        <p14:creationId xmlns:p14="http://schemas.microsoft.com/office/powerpoint/2010/main" val="153628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paper “First Week Warm ups”</a:t>
            </a:r>
          </a:p>
          <a:p>
            <a:r>
              <a:rPr lang="en-US" dirty="0"/>
              <a:t>Keep all your warm ups on this sheet of paper. It will be collected for a grade at the end of the week.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Respond to what you have read: </a:t>
            </a:r>
            <a:r>
              <a:rPr lang="en-US" dirty="0" smtClean="0"/>
              <a:t>Explain how a character is acting and why you think the character is acting that way.</a:t>
            </a:r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have 2 minutes. </a:t>
            </a:r>
          </a:p>
        </p:txBody>
      </p:sp>
    </p:spTree>
    <p:extLst>
      <p:ext uri="{BB962C8B-B14F-4D97-AF65-F5344CB8AC3E}">
        <p14:creationId xmlns:p14="http://schemas.microsoft.com/office/powerpoint/2010/main" val="232121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Let’s review Contrast and Contradiction…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0628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u="sng" dirty="0" smtClean="0"/>
              <a:t>WORDS OF THE WISER</a:t>
            </a:r>
          </a:p>
          <a:p>
            <a:r>
              <a:rPr lang="en-US" sz="4000" dirty="0" smtClean="0"/>
              <a:t>When you’re reading and </a:t>
            </a:r>
            <a:r>
              <a:rPr lang="en-US" sz="4000" u="sng" dirty="0" smtClean="0"/>
              <a:t>a character (</a:t>
            </a:r>
            <a:r>
              <a:rPr lang="en-US" sz="4000" dirty="0" smtClean="0"/>
              <a:t>who’s usually </a:t>
            </a:r>
            <a:r>
              <a:rPr lang="en-US" sz="4000" u="sng" dirty="0" smtClean="0"/>
              <a:t>older and wiser) gives </a:t>
            </a:r>
            <a:r>
              <a:rPr lang="en-US" sz="4000" dirty="0" smtClean="0"/>
              <a:t>the main character </a:t>
            </a:r>
            <a:r>
              <a:rPr lang="en-US" sz="4000" u="sng" dirty="0" smtClean="0"/>
              <a:t>advice</a:t>
            </a:r>
            <a:endParaRPr lang="en-US" sz="4000" dirty="0" smtClean="0"/>
          </a:p>
          <a:p>
            <a:r>
              <a:rPr lang="en-US" sz="4000" dirty="0" smtClean="0"/>
              <a:t>You should </a:t>
            </a:r>
            <a:r>
              <a:rPr lang="en-US" sz="4000" dirty="0" smtClean="0">
                <a:solidFill>
                  <a:srgbClr val="FF0000"/>
                </a:solidFill>
              </a:rPr>
              <a:t>STOP</a:t>
            </a:r>
            <a:r>
              <a:rPr lang="en-US" sz="4000" dirty="0" smtClean="0"/>
              <a:t> and ask yourself:</a:t>
            </a:r>
          </a:p>
          <a:p>
            <a:r>
              <a:rPr lang="en-US" sz="4000" i="1" dirty="0" smtClean="0">
                <a:solidFill>
                  <a:srgbClr val="00B050"/>
                </a:solidFill>
              </a:rPr>
              <a:t>What is the life lesson and how might it affect the character?</a:t>
            </a:r>
          </a:p>
          <a:p>
            <a:r>
              <a:rPr lang="en-US" sz="4000" dirty="0" smtClean="0"/>
              <a:t>Whatever the lesson is, you’ve probably learned the </a:t>
            </a:r>
            <a:r>
              <a:rPr lang="en-US" sz="4000" dirty="0" smtClean="0">
                <a:solidFill>
                  <a:srgbClr val="0070C0"/>
                </a:solidFill>
              </a:rPr>
              <a:t>THEME</a:t>
            </a:r>
            <a:r>
              <a:rPr lang="en-US" sz="4000" dirty="0" smtClean="0"/>
              <a:t>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123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Let’s watch an example!</a:t>
            </a:r>
          </a:p>
        </p:txBody>
      </p:sp>
    </p:spTree>
    <p:extLst>
      <p:ext uri="{BB962C8B-B14F-4D97-AF65-F5344CB8AC3E}">
        <p14:creationId xmlns:p14="http://schemas.microsoft.com/office/powerpoint/2010/main" val="341703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Turn to page 68 in the textbook. </a:t>
            </a:r>
          </a:p>
          <a:p>
            <a:pPr marL="0" indent="0">
              <a:buNone/>
            </a:pPr>
            <a:r>
              <a:rPr lang="en-US" sz="4000" b="1" dirty="0" smtClean="0"/>
              <a:t>I want you to REREAD “Thank you, </a:t>
            </a:r>
            <a:r>
              <a:rPr lang="en-US" sz="4000" b="1" dirty="0" err="1" smtClean="0"/>
              <a:t>M’am</a:t>
            </a:r>
            <a:r>
              <a:rPr lang="en-US" sz="4000" b="1" dirty="0" smtClean="0"/>
              <a:t>” </a:t>
            </a:r>
          </a:p>
          <a:p>
            <a:pPr marL="0" indent="0">
              <a:buNone/>
            </a:pPr>
            <a:r>
              <a:rPr lang="en-US" sz="4000" b="1" dirty="0" smtClean="0"/>
              <a:t>Then, identify the Words of the Wiser (exact quote from Mrs. Jones). Answer the following question:</a:t>
            </a:r>
          </a:p>
          <a:p>
            <a:pPr marL="0" indent="0">
              <a:buNone/>
            </a:pPr>
            <a:r>
              <a:rPr lang="en-US" sz="4000" b="1" dirty="0" smtClean="0"/>
              <a:t>What is the life lesson and how might it affect Roger? Use complete sentences.</a:t>
            </a:r>
          </a:p>
        </p:txBody>
      </p:sp>
    </p:spTree>
    <p:extLst>
      <p:ext uri="{BB962C8B-B14F-4D97-AF65-F5344CB8AC3E}">
        <p14:creationId xmlns:p14="http://schemas.microsoft.com/office/powerpoint/2010/main" val="364224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Class discussion:</a:t>
            </a:r>
          </a:p>
          <a:p>
            <a:r>
              <a:rPr lang="en-US" sz="4400" dirty="0"/>
              <a:t>What words of the wiser did you find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What’s </a:t>
            </a:r>
            <a:r>
              <a:rPr lang="en-US" sz="4400" dirty="0"/>
              <a:t>the lesson and how might it affect the character? </a:t>
            </a:r>
            <a:endParaRPr lang="en-US" sz="4400" dirty="0" smtClean="0"/>
          </a:p>
          <a:p>
            <a:r>
              <a:rPr lang="en-US" sz="4400" dirty="0" smtClean="0"/>
              <a:t>What </a:t>
            </a:r>
            <a:r>
              <a:rPr lang="en-US" sz="4400" dirty="0"/>
              <a:t>might this tell you about the theme of the story</a:t>
            </a:r>
            <a:r>
              <a:rPr lang="en-US" sz="4400" dirty="0" smtClean="0"/>
              <a:t>?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63971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Exit Ticket:</a:t>
            </a:r>
          </a:p>
          <a:p>
            <a:pPr marL="0" indent="0">
              <a:buNone/>
            </a:pPr>
            <a:r>
              <a:rPr lang="en-US" sz="4000" b="1" dirty="0" smtClean="0"/>
              <a:t>Take out a sheet of paper and label it “Exit Tickets First Week”</a:t>
            </a:r>
          </a:p>
          <a:p>
            <a:pPr marL="0" indent="0">
              <a:buNone/>
            </a:pPr>
            <a:r>
              <a:rPr lang="en-US" sz="4000" b="1" dirty="0" smtClean="0"/>
              <a:t>Answer the </a:t>
            </a:r>
            <a:r>
              <a:rPr lang="en-US" sz="4000" b="1" smtClean="0"/>
              <a:t>following questions: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What lesson does Mrs. Jones teach Roger?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What is the theme of “Thank you, </a:t>
            </a:r>
            <a:r>
              <a:rPr lang="en-US" sz="4000" b="1" dirty="0" err="1" smtClean="0"/>
              <a:t>M’am</a:t>
            </a:r>
            <a:r>
              <a:rPr lang="en-US" sz="4000" b="1" dirty="0" smtClean="0"/>
              <a:t>?”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49573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303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Daily Obj: I can determine the theme of a text by analyzing characters and conflict of a fictional story.  </dc:title>
  <dc:creator>Virtanen, Kimberly S.</dc:creator>
  <cp:lastModifiedBy>Virtanen, Kimberly S.</cp:lastModifiedBy>
  <cp:revision>5</cp:revision>
  <dcterms:created xsi:type="dcterms:W3CDTF">2018-08-28T17:37:44Z</dcterms:created>
  <dcterms:modified xsi:type="dcterms:W3CDTF">2018-08-28T17:53:58Z</dcterms:modified>
</cp:coreProperties>
</file>