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FCD39-A0E4-4861-88DC-57D1C1F0140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0A126-0C68-48DF-8B71-6E4C67411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6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21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r>
              <a:rPr lang="en-US" sz="1200" dirty="0"/>
              <a:t>ANSWER: C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32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19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2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06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r>
              <a:rPr lang="en-US" sz="1200" dirty="0"/>
              <a:t>ANSWER: A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13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23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78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52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19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6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20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20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23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r>
              <a:rPr lang="en-US" sz="1200" dirty="0"/>
              <a:t>ANSWER: C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56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22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21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6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r>
              <a:rPr lang="en-US" sz="1200" dirty="0"/>
              <a:t>ANSWER: A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9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5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r>
              <a:rPr lang="en-US" sz="1200" dirty="0"/>
              <a:t>ANSWER: C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0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r>
              <a:rPr lang="en-US" sz="1200" dirty="0"/>
              <a:t>ANSWER: C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8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06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E8A9FC9-8427-AC4D-B198-E3F91A6D3696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See page 20 in textbook.</a:t>
            </a:r>
          </a:p>
          <a:p>
            <a:r>
              <a:rPr lang="en-US" sz="1200" dirty="0"/>
              <a:t>ANSWER: B</a:t>
            </a:r>
          </a:p>
          <a:p>
            <a:r>
              <a:rPr lang="en-US" sz="1200" dirty="0"/>
              <a:t>The next slide shows and explains the answer.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7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2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0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8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B7DC-F0DA-469E-8BA7-B77B46DDB431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3F03-334E-47C4-8503-2E0FA9A9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704088"/>
            <a:ext cx="9162288" cy="1088136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162288" cy="70408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46528"/>
            <a:ext cx="7772400" cy="646331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sz="4000" b="1" dirty="0">
                <a:solidFill>
                  <a:srgbClr val="C4CAE7"/>
                </a:solidFill>
                <a:latin typeface="+mn-lt"/>
                <a:ea typeface="ＭＳ Ｐゴシック" charset="0"/>
                <a:cs typeface="ＭＳ Ｐゴシック" charset="0"/>
              </a:rPr>
              <a:t>Unit One</a:t>
            </a:r>
            <a:endParaRPr lang="en-US" sz="4000" dirty="0">
              <a:solidFill>
                <a:srgbClr val="C4CAE7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79448" y="761336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 algn="l" eaLnBrk="1" hangingPunct="1"/>
            <a:r>
              <a:rPr lang="en-US" sz="4800" b="1" dirty="0">
                <a:solidFill>
                  <a:srgbClr val="9F2785"/>
                </a:solidFill>
                <a:latin typeface="+mn-lt"/>
                <a:ea typeface="ＭＳ Ｐゴシック" charset="0"/>
                <a:cs typeface="ＭＳ Ｐゴシック" charset="0"/>
              </a:rPr>
              <a:t>Chapter 4</a:t>
            </a:r>
            <a:endParaRPr lang="en-US" sz="4800" dirty="0">
              <a:solidFill>
                <a:srgbClr val="9F2785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25522" y="3138996"/>
            <a:ext cx="3110874" cy="523220"/>
            <a:chOff x="1501522" y="3138996"/>
            <a:chExt cx="3110874" cy="52322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501522" y="334835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869196" y="313899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antidote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0576" y="3763392"/>
            <a:ext cx="3115820" cy="523220"/>
            <a:chOff x="1496576" y="3763392"/>
            <a:chExt cx="3115820" cy="52322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496576" y="398398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869196" y="3763392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apathy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15630" y="4399026"/>
            <a:ext cx="3120766" cy="523220"/>
            <a:chOff x="1491630" y="4399026"/>
            <a:chExt cx="3120766" cy="52322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491630" y="460838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1869196" y="439902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bland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10684" y="5034660"/>
            <a:ext cx="3125712" cy="523220"/>
            <a:chOff x="1486684" y="5034660"/>
            <a:chExt cx="3125712" cy="52322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486684" y="523278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1869196" y="5034660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propaganda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30468" y="2523744"/>
            <a:ext cx="3105928" cy="523220"/>
            <a:chOff x="1506468" y="2523744"/>
            <a:chExt cx="3105928" cy="523220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506468" y="271272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869196" y="2523744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agenda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22102" y="3138996"/>
            <a:ext cx="3110874" cy="523220"/>
            <a:chOff x="4998102" y="3138996"/>
            <a:chExt cx="3110874" cy="52322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998102" y="334835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5365776" y="313899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radical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17156" y="3763392"/>
            <a:ext cx="3115820" cy="523220"/>
            <a:chOff x="4993156" y="3763392"/>
            <a:chExt cx="3115820" cy="52322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993156" y="398398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5365776" y="3763392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reinforce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12210" y="4399026"/>
            <a:ext cx="3120766" cy="523220"/>
            <a:chOff x="4988210" y="4399026"/>
            <a:chExt cx="3120766" cy="523220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988210" y="4608384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5365776" y="4399026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relevant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07264" y="4971170"/>
            <a:ext cx="3125712" cy="523220"/>
            <a:chOff x="4983264" y="4971170"/>
            <a:chExt cx="3125712" cy="52322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983264" y="51692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5365776" y="4971170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ruthless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27048" y="2523744"/>
            <a:ext cx="3105928" cy="523220"/>
            <a:chOff x="5003048" y="2523744"/>
            <a:chExt cx="3105928" cy="52322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03048" y="271272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5365776" y="2523744"/>
              <a:ext cx="274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1588" algn="l" eaLnBrk="1" hangingPunct="1">
                <a:spcBef>
                  <a:spcPct val="0"/>
                </a:spcBef>
                <a:spcAft>
                  <a:spcPct val="50000"/>
                </a:spcAft>
                <a:tabLst>
                  <a:tab pos="568325" algn="l"/>
                  <a:tab pos="4119563" algn="l"/>
                  <a:tab pos="4460875" algn="l"/>
                </a:tabLst>
              </a:pPr>
              <a:r>
                <a:rPr lang="en-US" sz="2800" dirty="0">
                  <a:latin typeface="Tahoma" charset="0"/>
                  <a:ea typeface="ＭＳ Ｐゴシック" charset="0"/>
                  <a:cs typeface="ＭＳ Ｐゴシック" charset="0"/>
                </a:rPr>
                <a:t>prospects</a:t>
              </a:r>
            </a:p>
          </p:txBody>
        </p:sp>
      </p:grpSp>
      <p:sp>
        <p:nvSpPr>
          <p:cNvPr id="4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8260147-0524-5F4F-8C2B-CF9ED417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969" y="794902"/>
            <a:ext cx="903064" cy="9144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87066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512398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addition of a bright red scarf changed Linda’s gray outfit from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bland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striking.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237491"/>
            <a:ext cx="7512398" cy="707886"/>
            <a:chOff x="779532" y="2333840"/>
            <a:chExt cx="7512398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219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Mexicans, accustomed to hot and spicy foods, often find American dishes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bland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by comparison.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Bland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old.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dull.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bitter.  </a:t>
            </a:r>
          </a:p>
        </p:txBody>
      </p:sp>
      <p:pic>
        <p:nvPicPr>
          <p:cNvPr id="17" name="Picture 16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7942632" y="3737415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4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bland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24989" r="17113" b="62473"/>
            <a:stretch>
              <a:fillRect/>
            </a:stretch>
          </p:blipFill>
          <p:spPr bwMode="auto">
            <a:xfrm>
              <a:off x="4160838" y="1536700"/>
              <a:ext cx="8953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bland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603615" y="1526245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7424" y="2985371"/>
            <a:ext cx="3699598" cy="3762849"/>
            <a:chOff x="413424" y="2985370"/>
            <a:chExt cx="3699598" cy="3762849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430370" y="5109744"/>
              <a:ext cx="191842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© Stephen Gibson | Dreamstime.com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32582" y="6194221"/>
              <a:ext cx="348044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Many people think plain rice cakes </a:t>
              </a:r>
            </a:p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have a </a:t>
              </a:r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bland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>
                  <a:latin typeface="Times New Roman"/>
                  <a:cs typeface="Times New Roman"/>
                </a:rPr>
                <a:t>taste.</a:t>
              </a:r>
            </a:p>
          </p:txBody>
        </p:sp>
        <p:pic>
          <p:nvPicPr>
            <p:cNvPr id="7" name="Picture 6" descr="bland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42" y="2985370"/>
              <a:ext cx="3427294" cy="32004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178005" y="4525259"/>
            <a:ext cx="411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The gray outfit by itself would seem </a:t>
            </a:r>
            <a:r>
              <a:rPr lang="en-US" dirty="0">
                <a:solidFill>
                  <a:srgbClr val="9F2785"/>
                </a:solidFill>
              </a:rPr>
              <a:t>dull</a:t>
            </a:r>
            <a:r>
              <a:rPr lang="en-US" dirty="0">
                <a:solidFill>
                  <a:srgbClr val="2553A4"/>
                </a:solidFill>
              </a:rPr>
              <a:t>; the bright red scarf would make the outfit striking. The hot and spicy foods make the less spicy American dishes seem </a:t>
            </a:r>
            <a:r>
              <a:rPr lang="en-US" dirty="0">
                <a:solidFill>
                  <a:srgbClr val="9F2785"/>
                </a:solidFill>
              </a:rPr>
              <a:t>dull</a:t>
            </a:r>
            <a:r>
              <a:rPr lang="en-US" dirty="0">
                <a:solidFill>
                  <a:srgbClr val="2553A4"/>
                </a:solidFill>
              </a:rPr>
              <a:t> by comparison. </a:t>
            </a:r>
          </a:p>
        </p:txBody>
      </p:sp>
    </p:spTree>
    <p:extLst>
      <p:ext uri="{BB962C8B-B14F-4D97-AF65-F5344CB8AC3E}">
        <p14:creationId xmlns:p14="http://schemas.microsoft.com/office/powerpoint/2010/main" val="40180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3" y="1523191"/>
            <a:ext cx="7615113" cy="707886"/>
            <a:chOff x="779532" y="1619540"/>
            <a:chExt cx="761511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328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Until recently, the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propaganda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put out by cigarette companies said that nicotine didn’t harm people’s health.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615113" cy="707886"/>
            <a:chOff x="779532" y="2333840"/>
            <a:chExt cx="7615113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224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political candidates ran TV ads made up largely of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propaganda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directed against their opponents.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352498" y="2945377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Propaganda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/>
              <a:t> research.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complaints.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publicity.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5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propaganda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55" r="44753" b="40607"/>
            <a:stretch>
              <a:fillRect/>
            </a:stretch>
          </p:blipFill>
          <p:spPr bwMode="auto">
            <a:xfrm>
              <a:off x="3963526" y="1563688"/>
              <a:ext cx="17922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ropaganda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6083808" y="1498228"/>
              <a:ext cx="365760" cy="3657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765456" y="3093210"/>
            <a:ext cx="5042041" cy="3509821"/>
            <a:chOff x="297483" y="3177260"/>
            <a:chExt cx="5042041" cy="3509821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839687" y="5180579"/>
              <a:ext cx="2643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J. Howard Miller, the War Production Co-ordinating </a:t>
              </a:r>
            </a:p>
            <a:p>
              <a:r>
                <a:rPr lang="en-US" sz="900" dirty="0">
                  <a:latin typeface="Times New Roman"/>
                  <a:cs typeface="Times New Roman"/>
                </a:rPr>
                <a:t>Committee via Wikimedia Commons 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385143" y="3177260"/>
              <a:ext cx="19543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World War II </a:t>
              </a:r>
            </a:p>
            <a:p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propaganda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to encourage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American workers </a:t>
              </a:r>
            </a:p>
          </p:txBody>
        </p:sp>
        <p:pic>
          <p:nvPicPr>
            <p:cNvPr id="7" name="Picture 6" descr="propaganda 3 J. Howard Miller, artist employed by Westinghouse, poster used by the War Production Co-ordinating Committe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9" y="3197722"/>
              <a:ext cx="2685802" cy="347472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545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352498" y="2945377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Propaganda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/>
              <a:t> research.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complaints.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C.</a:t>
            </a:r>
            <a:r>
              <a:rPr lang="en-US" sz="2000" dirty="0">
                <a:solidFill>
                  <a:srgbClr val="00B400"/>
                </a:solidFill>
              </a:rPr>
              <a:t> publicity.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3" y="1523191"/>
            <a:ext cx="7615113" cy="707886"/>
            <a:chOff x="779532" y="1619540"/>
            <a:chExt cx="761511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328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Until recently, the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propaganda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put out by cigarette companies said that nicotine didn’t harm people’s health.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615113" cy="707886"/>
            <a:chOff x="779532" y="2333840"/>
            <a:chExt cx="7615113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224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political candidates ran TV ads made up largely of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propaganda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directed against their opponents.</a:t>
              </a:r>
            </a:p>
          </p:txBody>
        </p:sp>
      </p:grpSp>
      <p:pic>
        <p:nvPicPr>
          <p:cNvPr id="15" name="Picture 14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8807407" y="4110598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5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propaganda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55" r="44753" b="40607"/>
            <a:stretch>
              <a:fillRect/>
            </a:stretch>
          </p:blipFill>
          <p:spPr bwMode="auto">
            <a:xfrm>
              <a:off x="3963526" y="1563688"/>
              <a:ext cx="17922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ropaganda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6083808" y="1498228"/>
              <a:ext cx="365760" cy="3657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765456" y="3093210"/>
            <a:ext cx="5042041" cy="3509821"/>
            <a:chOff x="297483" y="3177260"/>
            <a:chExt cx="5042041" cy="3509821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839687" y="5180579"/>
              <a:ext cx="2643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J. Howard Miller, the War Production Co-ordinating </a:t>
              </a:r>
            </a:p>
            <a:p>
              <a:r>
                <a:rPr lang="en-US" sz="900" dirty="0">
                  <a:latin typeface="Times New Roman"/>
                  <a:cs typeface="Times New Roman"/>
                </a:rPr>
                <a:t>Committee via Wikimedia Commons 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385143" y="3177260"/>
              <a:ext cx="195438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World War II </a:t>
              </a:r>
            </a:p>
            <a:p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propaganda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to encourage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American workers </a:t>
              </a:r>
            </a:p>
          </p:txBody>
        </p:sp>
        <p:pic>
          <p:nvPicPr>
            <p:cNvPr id="7" name="Picture 6" descr="propaganda 3 J. Howard Miller, artist employed by Westinghouse, poster used by the War Production Co-ordinating Committe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9" y="3197722"/>
              <a:ext cx="2685802" cy="347472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416507" y="4546726"/>
            <a:ext cx="51557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In order to sell cigarettes, tobacco companies would put out </a:t>
            </a:r>
            <a:r>
              <a:rPr lang="en-US" dirty="0">
                <a:solidFill>
                  <a:srgbClr val="9F2785"/>
                </a:solidFill>
              </a:rPr>
              <a:t>publicity</a:t>
            </a:r>
            <a:r>
              <a:rPr lang="en-US" dirty="0">
                <a:solidFill>
                  <a:srgbClr val="2553A4"/>
                </a:solidFill>
              </a:rPr>
              <a:t> saying that nicotine </a:t>
            </a:r>
          </a:p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didn</a:t>
            </a:r>
            <a:r>
              <a:rPr lang="tr-TR" dirty="0">
                <a:solidFill>
                  <a:srgbClr val="2553A4"/>
                </a:solidFill>
              </a:rPr>
              <a:t>’</a:t>
            </a:r>
            <a:r>
              <a:rPr lang="tr-TR" altLang="ja-JP" dirty="0">
                <a:solidFill>
                  <a:srgbClr val="2553A4"/>
                </a:solidFill>
              </a:rPr>
              <a:t>t</a:t>
            </a:r>
            <a:r>
              <a:rPr lang="en-US" dirty="0">
                <a:solidFill>
                  <a:srgbClr val="2553A4"/>
                </a:solidFill>
              </a:rPr>
              <a:t> harm people’</a:t>
            </a:r>
            <a:r>
              <a:rPr lang="en-US" altLang="ja-JP" dirty="0">
                <a:solidFill>
                  <a:srgbClr val="2553A4"/>
                </a:solidFill>
              </a:rPr>
              <a:t>s</a:t>
            </a:r>
            <a:r>
              <a:rPr lang="en-US" dirty="0">
                <a:solidFill>
                  <a:srgbClr val="2553A4"/>
                </a:solidFill>
              </a:rPr>
              <a:t> health. Political candidates would put out </a:t>
            </a:r>
            <a:r>
              <a:rPr lang="en-US" dirty="0">
                <a:solidFill>
                  <a:srgbClr val="9F2785"/>
                </a:solidFill>
              </a:rPr>
              <a:t>publicity</a:t>
            </a:r>
            <a:r>
              <a:rPr lang="en-US" dirty="0">
                <a:solidFill>
                  <a:srgbClr val="2553A4"/>
                </a:solidFill>
              </a:rPr>
              <a:t> directed against their opponents. The words </a:t>
            </a:r>
            <a:r>
              <a:rPr lang="en-US" i="1" dirty="0">
                <a:solidFill>
                  <a:srgbClr val="2553A4"/>
                </a:solidFill>
              </a:rPr>
              <a:t>TV ads</a:t>
            </a:r>
            <a:r>
              <a:rPr lang="en-US" dirty="0">
                <a:solidFill>
                  <a:srgbClr val="2553A4"/>
                </a:solidFill>
              </a:rPr>
              <a:t> are a clue.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8035313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movie’s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prospects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doing well at the box office were harmed 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by several bad reviews in the newspapers and on TV.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624451" cy="707886"/>
            <a:chOff x="779532" y="2333840"/>
            <a:chExt cx="7624451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31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What are my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prospects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of finding a hotel room in this town during Super Bowl weekend?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Prospects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reasons.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chances.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fears.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6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prospects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46855" b="40607"/>
            <a:stretch>
              <a:fillRect/>
            </a:stretch>
          </p:blipFill>
          <p:spPr bwMode="auto">
            <a:xfrm>
              <a:off x="4160838" y="1563688"/>
              <a:ext cx="1450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rospects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6022975" y="1507567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8035313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movie’s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prospects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doing well at the box office were harmed 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by several bad reviews in the newspapers and on TV.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624451" cy="707886"/>
            <a:chOff x="779532" y="2333840"/>
            <a:chExt cx="7624451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31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What are my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prospects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of finding a hotel room in this town during Super Bowl weekend?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Prospects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reasons.</a:t>
            </a:r>
            <a:endParaRPr lang="en-US" sz="2000" dirty="0">
              <a:solidFill>
                <a:srgbClr val="00B400"/>
              </a:solidFill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chances.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fears.  </a:t>
            </a:r>
          </a:p>
        </p:txBody>
      </p:sp>
      <p:pic>
        <p:nvPicPr>
          <p:cNvPr id="17" name="Picture 16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8493574" y="3737415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6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prospects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46855" b="40607"/>
            <a:stretch>
              <a:fillRect/>
            </a:stretch>
          </p:blipFill>
          <p:spPr bwMode="auto">
            <a:xfrm>
              <a:off x="4160838" y="1563688"/>
              <a:ext cx="145097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rospects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6022975" y="1507567"/>
              <a:ext cx="365760" cy="365760"/>
            </a:xfrm>
            <a:prstGeom prst="rect">
              <a:avLst/>
            </a:prstGeom>
          </p:spPr>
        </p:pic>
      </p:grp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870141" y="5021353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Bad reviews would harm a movie’</a:t>
            </a:r>
            <a:r>
              <a:rPr lang="en-US" altLang="ja-JP" dirty="0">
                <a:solidFill>
                  <a:srgbClr val="2553A4"/>
                </a:solidFill>
              </a:rPr>
              <a:t>s</a:t>
            </a:r>
            <a:r>
              <a:rPr lang="en-US" dirty="0">
                <a:solidFill>
                  <a:srgbClr val="2553A4"/>
                </a:solidFill>
              </a:rPr>
              <a:t> </a:t>
            </a:r>
            <a:r>
              <a:rPr lang="en-US" dirty="0">
                <a:solidFill>
                  <a:srgbClr val="9F2785"/>
                </a:solidFill>
              </a:rPr>
              <a:t>chances</a:t>
            </a:r>
            <a:r>
              <a:rPr lang="en-US" dirty="0">
                <a:solidFill>
                  <a:srgbClr val="2553A4"/>
                </a:solidFill>
              </a:rPr>
              <a:t> for doing well at the box office. One would wonder about the </a:t>
            </a:r>
            <a:r>
              <a:rPr lang="en-US" dirty="0">
                <a:solidFill>
                  <a:srgbClr val="9F2785"/>
                </a:solidFill>
              </a:rPr>
              <a:t>chances</a:t>
            </a:r>
            <a:r>
              <a:rPr lang="en-US" dirty="0">
                <a:solidFill>
                  <a:srgbClr val="2553A4"/>
                </a:solidFill>
              </a:rPr>
              <a:t> of finding a hotel room in town on Super Bowl weekend.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3" y="1523191"/>
            <a:ext cx="7531073" cy="707886"/>
            <a:chOff x="779532" y="1619540"/>
            <a:chExt cx="753107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24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 won’t vote for the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radical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candidate—his beliefs are too outrageous for me.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190797"/>
            <a:ext cx="7792530" cy="1015663"/>
            <a:chOff x="779532" y="2333840"/>
            <a:chExt cx="7792530" cy="1015663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4998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Most students tried to change school policy through peaceful compromise, but 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radical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group wanted to take over the president’s office by force.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277796" y="2975415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Radical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extreme.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average.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young.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7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radical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59" r="63181" b="20303"/>
            <a:stretch>
              <a:fillRect/>
            </a:stretch>
          </p:blipFill>
          <p:spPr bwMode="auto">
            <a:xfrm>
              <a:off x="3963526" y="1554163"/>
              <a:ext cx="11953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adical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629201" y="1498228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7425" y="3261000"/>
            <a:ext cx="4490324" cy="3383280"/>
            <a:chOff x="413425" y="3261000"/>
            <a:chExt cx="4490324" cy="3383280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482013" y="5109744"/>
              <a:ext cx="202170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Jennifer Parr via Wikimedia Commons 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148140" y="3320324"/>
              <a:ext cx="1755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Burning the flag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in protest is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a </a:t>
              </a:r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radical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>
                  <a:latin typeface="Times New Roman"/>
                  <a:cs typeface="Times New Roman"/>
                </a:rPr>
                <a:t>act. </a:t>
              </a:r>
            </a:p>
          </p:txBody>
        </p:sp>
        <p:pic>
          <p:nvPicPr>
            <p:cNvPr id="7" name="Picture 6" descr="radical 1 Jennifer Parr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56" y="3261000"/>
              <a:ext cx="2452878" cy="338328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342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3" y="1523191"/>
            <a:ext cx="7531073" cy="707886"/>
            <a:chOff x="779532" y="1619540"/>
            <a:chExt cx="7531073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244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 won’t vote for the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radical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candidate—his beliefs are too outrageous for me.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190797"/>
            <a:ext cx="7792530" cy="1015663"/>
            <a:chOff x="779532" y="2333840"/>
            <a:chExt cx="7792530" cy="1015663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4998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Most students tried to change school policy through peaceful compromise, but 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radical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group wanted to take over the president’s office by force.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277796" y="2975415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Radical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A.</a:t>
            </a:r>
            <a:r>
              <a:rPr lang="en-US" sz="2000" dirty="0">
                <a:solidFill>
                  <a:srgbClr val="00B400"/>
                </a:solidFill>
              </a:rPr>
              <a:t> extreme.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average.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young.  </a:t>
            </a:r>
          </a:p>
        </p:txBody>
      </p:sp>
      <p:pic>
        <p:nvPicPr>
          <p:cNvPr id="16" name="Picture 15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8698642" y="3383682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7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radical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59" r="63181" b="20303"/>
            <a:stretch>
              <a:fillRect/>
            </a:stretch>
          </p:blipFill>
          <p:spPr bwMode="auto">
            <a:xfrm>
              <a:off x="3963526" y="1554163"/>
              <a:ext cx="11953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adical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629201" y="1498228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7425" y="3261000"/>
            <a:ext cx="4490324" cy="3383280"/>
            <a:chOff x="413425" y="3261000"/>
            <a:chExt cx="4490324" cy="3383280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482013" y="5109744"/>
              <a:ext cx="202170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Jennifer Parr via Wikimedia Commons 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148140" y="3320324"/>
              <a:ext cx="1755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Burning the flag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in protest is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a </a:t>
              </a:r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radical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>
                  <a:latin typeface="Times New Roman"/>
                  <a:cs typeface="Times New Roman"/>
                </a:rPr>
                <a:t>act. </a:t>
              </a:r>
            </a:p>
          </p:txBody>
        </p:sp>
        <p:pic>
          <p:nvPicPr>
            <p:cNvPr id="7" name="Picture 6" descr="radical 1 Jennifer Parr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56" y="3261000"/>
              <a:ext cx="2452878" cy="338328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800322" y="4663698"/>
            <a:ext cx="43891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In the first item, the word </a:t>
            </a:r>
            <a:r>
              <a:rPr lang="en-US" i="1" dirty="0">
                <a:solidFill>
                  <a:srgbClr val="9F2785"/>
                </a:solidFill>
              </a:rPr>
              <a:t>outrageous</a:t>
            </a:r>
            <a:r>
              <a:rPr lang="en-US" dirty="0">
                <a:solidFill>
                  <a:srgbClr val="9F2785"/>
                </a:solidFill>
              </a:rPr>
              <a:t> </a:t>
            </a:r>
            <a:r>
              <a:rPr lang="en-US" dirty="0">
                <a:solidFill>
                  <a:srgbClr val="2553A4"/>
                </a:solidFill>
              </a:rPr>
              <a:t>is a clue. In the second item, taking over the president’</a:t>
            </a:r>
            <a:r>
              <a:rPr lang="en-US" altLang="ja-JP" dirty="0">
                <a:solidFill>
                  <a:srgbClr val="2553A4"/>
                </a:solidFill>
              </a:rPr>
              <a:t>s</a:t>
            </a:r>
            <a:r>
              <a:rPr lang="en-US" dirty="0">
                <a:solidFill>
                  <a:srgbClr val="2553A4"/>
                </a:solidFill>
              </a:rPr>
              <a:t> office by force is an </a:t>
            </a:r>
            <a:r>
              <a:rPr lang="en-US" dirty="0">
                <a:solidFill>
                  <a:srgbClr val="9F2785"/>
                </a:solidFill>
              </a:rPr>
              <a:t>extreme</a:t>
            </a:r>
            <a:r>
              <a:rPr lang="en-US" dirty="0">
                <a:solidFill>
                  <a:srgbClr val="2553A4"/>
                </a:solidFill>
              </a:rPr>
              <a:t> way to try to change school policy. 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55908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Seeing a poisonous snake cross his path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reinforced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Felipe’s belief that hiking in the woods is dangerous.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237491"/>
            <a:ext cx="7559086" cy="707886"/>
            <a:chOff x="779532" y="2333840"/>
            <a:chExt cx="7559086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2663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Some socks are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reinforced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at the heels and toes with extra layers of material so they won’t develop holes.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249783" y="2945377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Reinforce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ruin.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make stronger.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repeat.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8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reinforce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67159" r="2634" b="20303"/>
            <a:stretch>
              <a:fillRect/>
            </a:stretch>
          </p:blipFill>
          <p:spPr bwMode="auto">
            <a:xfrm>
              <a:off x="4160838" y="1554163"/>
              <a:ext cx="13652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inforc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6004299" y="1504513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7424" y="3071074"/>
            <a:ext cx="3766292" cy="3689025"/>
            <a:chOff x="413424" y="3071073"/>
            <a:chExt cx="3766292" cy="3689025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344891" y="5277846"/>
              <a:ext cx="17474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© Nigel Spiers | Dreamstime.com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954542" y="6206100"/>
              <a:ext cx="2958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The X-shaped braces </a:t>
              </a:r>
            </a:p>
            <a:p>
              <a:pPr algn="ctr"/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reinforce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>
                  <a:latin typeface="Times New Roman"/>
                  <a:cs typeface="Times New Roman"/>
                </a:rPr>
                <a:t>this building’s wall.</a:t>
              </a:r>
            </a:p>
          </p:txBody>
        </p:sp>
        <p:pic>
          <p:nvPicPr>
            <p:cNvPr id="7" name="Picture 6" descr="reinforce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7"/>
            <a:stretch/>
          </p:blipFill>
          <p:spPr>
            <a:xfrm>
              <a:off x="644256" y="3071073"/>
              <a:ext cx="3535460" cy="310896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677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55908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Seeing a poisonous snake cross his path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reinforced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Felipe’s belief that hiking in the woods is dangerous.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237491"/>
            <a:ext cx="7559086" cy="707886"/>
            <a:chOff x="779532" y="2333840"/>
            <a:chExt cx="7559086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2663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Some socks are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reinforced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at the heels and toes with extra layers of material so they won’t develop holes.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249783" y="2945377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Reinforce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ruin.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to make stronger.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to repeat.  </a:t>
            </a:r>
          </a:p>
        </p:txBody>
      </p:sp>
      <p:pic>
        <p:nvPicPr>
          <p:cNvPr id="17" name="Picture 16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9670156" y="3697422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8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reinforce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verb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67159" r="2634" b="20303"/>
            <a:stretch>
              <a:fillRect/>
            </a:stretch>
          </p:blipFill>
          <p:spPr bwMode="auto">
            <a:xfrm>
              <a:off x="4160838" y="1554163"/>
              <a:ext cx="13652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inforc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6004299" y="1504513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7424" y="3071074"/>
            <a:ext cx="3766292" cy="3689025"/>
            <a:chOff x="413424" y="3071073"/>
            <a:chExt cx="3766292" cy="3689025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344891" y="5277846"/>
              <a:ext cx="17474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© Nigel Spiers | Dreamstime.com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954542" y="6206100"/>
              <a:ext cx="2958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The X-shaped braces </a:t>
              </a:r>
            </a:p>
            <a:p>
              <a:pPr algn="ctr"/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reinforce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>
                  <a:latin typeface="Times New Roman"/>
                  <a:cs typeface="Times New Roman"/>
                </a:rPr>
                <a:t>this building’s wall.</a:t>
              </a:r>
            </a:p>
          </p:txBody>
        </p:sp>
        <p:pic>
          <p:nvPicPr>
            <p:cNvPr id="7" name="Picture 6" descr="reinforce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7"/>
            <a:stretch/>
          </p:blipFill>
          <p:spPr>
            <a:xfrm>
              <a:off x="644256" y="3071073"/>
              <a:ext cx="3535460" cy="310896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209672" y="4516742"/>
            <a:ext cx="4407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The sight of a poisonous snake would </a:t>
            </a:r>
            <a:r>
              <a:rPr lang="en-US" dirty="0">
                <a:solidFill>
                  <a:srgbClr val="9F2785"/>
                </a:solidFill>
              </a:rPr>
              <a:t>strengthen</a:t>
            </a:r>
            <a:r>
              <a:rPr lang="en-US" dirty="0">
                <a:solidFill>
                  <a:srgbClr val="2553A4"/>
                </a:solidFill>
              </a:rPr>
              <a:t> Felipe's belief that hiking in the woods is dangerous. Extra layers of material would </a:t>
            </a:r>
            <a:r>
              <a:rPr lang="en-US" dirty="0">
                <a:solidFill>
                  <a:srgbClr val="9F2785"/>
                </a:solidFill>
              </a:rPr>
              <a:t>make</a:t>
            </a:r>
            <a:r>
              <a:rPr lang="en-US" dirty="0">
                <a:solidFill>
                  <a:srgbClr val="2553A4"/>
                </a:solidFill>
              </a:rPr>
              <a:t> the heels and toes </a:t>
            </a:r>
            <a:r>
              <a:rPr lang="en-US" dirty="0">
                <a:solidFill>
                  <a:srgbClr val="9F2785"/>
                </a:solidFill>
              </a:rPr>
              <a:t>stronger</a:t>
            </a:r>
            <a:r>
              <a:rPr lang="en-US" dirty="0">
                <a:solidFill>
                  <a:srgbClr val="2553A4"/>
                </a:solidFill>
              </a:rPr>
              <a:t>.   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History is always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relevant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our lives because it shows us what results can follow certain actions.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240280"/>
            <a:ext cx="7941934" cy="707886"/>
            <a:chOff x="779532" y="2333840"/>
            <a:chExt cx="7941934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649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“The weather is not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relevant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this conversation,” Yvonne’s mother said. “Don’t change the subject when I bring up your speeding tickets.”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Relevant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known.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related.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threatening.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9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relevant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62" r="57916"/>
            <a:stretch>
              <a:fillRect/>
            </a:stretch>
          </p:blipFill>
          <p:spPr bwMode="auto">
            <a:xfrm>
              <a:off x="4028892" y="1536700"/>
              <a:ext cx="13652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levant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753019" y="1498228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100186" y="1627664"/>
            <a:ext cx="8019557" cy="0"/>
          </a:xfrm>
          <a:prstGeom prst="line">
            <a:avLst/>
          </a:prstGeom>
          <a:ln>
            <a:solidFill>
              <a:srgbClr val="9F27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34119" y="1056600"/>
            <a:ext cx="529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</p:spTree>
    <p:extLst>
      <p:ext uri="{BB962C8B-B14F-4D97-AF65-F5344CB8AC3E}">
        <p14:creationId xmlns:p14="http://schemas.microsoft.com/office/powerpoint/2010/main" val="481620300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History is always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relevant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our lives because it shows us what results can follow certain actions.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237491"/>
            <a:ext cx="7941934" cy="707886"/>
            <a:chOff x="779532" y="2333840"/>
            <a:chExt cx="7941934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649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“The weather is not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relevant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this conversation,” Yvonne’s mother said. “Don’t change the subject when I bring up your speeding tickets.”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Relevant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known.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B.</a:t>
            </a:r>
            <a:r>
              <a:rPr lang="en-US" sz="2000" dirty="0">
                <a:solidFill>
                  <a:srgbClr val="00B400"/>
                </a:solidFill>
              </a:rPr>
              <a:t> related.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threatening.  </a:t>
            </a:r>
          </a:p>
        </p:txBody>
      </p:sp>
      <p:pic>
        <p:nvPicPr>
          <p:cNvPr id="17" name="Picture 16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8325490" y="3737415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9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relevant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62" r="57916"/>
            <a:stretch>
              <a:fillRect/>
            </a:stretch>
          </p:blipFill>
          <p:spPr bwMode="auto">
            <a:xfrm>
              <a:off x="4028892" y="1536700"/>
              <a:ext cx="13652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elevant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753019" y="1498228"/>
              <a:ext cx="365760" cy="365760"/>
            </a:xfrm>
            <a:prstGeom prst="rect">
              <a:avLst/>
            </a:prstGeom>
          </p:spPr>
        </p:pic>
      </p:grp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835084" y="5105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By showing us what results can follow certain actions, history is </a:t>
            </a:r>
            <a:r>
              <a:rPr lang="en-US" dirty="0">
                <a:solidFill>
                  <a:srgbClr val="9F2785"/>
                </a:solidFill>
              </a:rPr>
              <a:t>related</a:t>
            </a:r>
            <a:r>
              <a:rPr lang="en-US" dirty="0">
                <a:solidFill>
                  <a:srgbClr val="2553A4"/>
                </a:solidFill>
              </a:rPr>
              <a:t> to our lives. The topic of the weather is not </a:t>
            </a:r>
            <a:r>
              <a:rPr lang="en-US" dirty="0">
                <a:solidFill>
                  <a:srgbClr val="9F2785"/>
                </a:solidFill>
              </a:rPr>
              <a:t>related</a:t>
            </a:r>
            <a:r>
              <a:rPr lang="en-US" dirty="0">
                <a:solidFill>
                  <a:srgbClr val="2553A4"/>
                </a:solidFill>
              </a:rPr>
              <a:t> to the topic of Yvonne’</a:t>
            </a:r>
            <a:r>
              <a:rPr lang="en-US" altLang="ja-JP" dirty="0">
                <a:solidFill>
                  <a:srgbClr val="2553A4"/>
                </a:solidFill>
              </a:rPr>
              <a:t>s</a:t>
            </a:r>
            <a:r>
              <a:rPr lang="en-US" dirty="0">
                <a:solidFill>
                  <a:srgbClr val="2553A4"/>
                </a:solidFill>
              </a:rPr>
              <a:t> speeding tickets. 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3" y="1523191"/>
            <a:ext cx="8147365" cy="707886"/>
            <a:chOff x="779532" y="1619540"/>
            <a:chExt cx="8147365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8609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 English teacher is 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ruthless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grader. He shows no mercy for weak reasoning or faulty grammar, so I’ve had to work extra hard on my papers.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783193" cy="707886"/>
            <a:chOff x="779532" y="2333840"/>
            <a:chExt cx="7783193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4904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Barry is so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ruthless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that he would step on coworkers to advance himself.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Ruthless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sweet.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confusing.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without mercy.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10</a:t>
              </a:r>
              <a:r>
                <a:rPr lang="en-US" sz="2400" dirty="0"/>
                <a:t> </a:t>
              </a:r>
              <a:r>
                <a:rPr lang="en-US" sz="2400" b="1" dirty="0">
                  <a:solidFill>
                    <a:srgbClr val="2553A4"/>
                  </a:solidFill>
                </a:rPr>
                <a:t>ruthless 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87462" r="7898"/>
            <a:stretch>
              <a:fillRect/>
            </a:stretch>
          </p:blipFill>
          <p:spPr bwMode="auto">
            <a:xfrm>
              <a:off x="4160838" y="1536700"/>
              <a:ext cx="1193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uthless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771696" y="1504513"/>
              <a:ext cx="365760" cy="36576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933542" y="3097439"/>
            <a:ext cx="4465087" cy="3482683"/>
            <a:chOff x="409541" y="3097438"/>
            <a:chExt cx="4465087" cy="3482683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 rot="16200000">
              <a:off x="-461907" y="5339342"/>
              <a:ext cx="21122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Illustration by George Cruikshank (1839) </a:t>
              </a:r>
            </a:p>
            <a:p>
              <a:r>
                <a:rPr lang="en-US" sz="900" dirty="0">
                  <a:latin typeface="Times New Roman"/>
                  <a:cs typeface="Times New Roman"/>
                </a:rPr>
                <a:t>via Wikimedia Commons </a:t>
              </a: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13972" y="3101158"/>
              <a:ext cx="146065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A </a:t>
              </a:r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ruthless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schoolmaster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punishing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a student </a:t>
              </a:r>
            </a:p>
          </p:txBody>
        </p:sp>
        <p:pic>
          <p:nvPicPr>
            <p:cNvPr id="28" name="Picture 27" descr="ruthless 2 Jheald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30" y="3097438"/>
              <a:ext cx="2578414" cy="347472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895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3" y="1523191"/>
            <a:ext cx="8147365" cy="707886"/>
            <a:chOff x="779532" y="1619540"/>
            <a:chExt cx="8147365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8609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My English teacher is a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ruthless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grader. He shows no mercy for weak reasoning or faulty grammar, so I’ve had to work extra hard on my papers.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783193" cy="707886"/>
            <a:chOff x="779532" y="2333840"/>
            <a:chExt cx="7783193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4904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Barry is so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ruthless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that he would step on coworkers to advance himself.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Ruthless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sweet.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confusing.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C.</a:t>
            </a:r>
            <a:r>
              <a:rPr lang="en-US" sz="2000" dirty="0">
                <a:solidFill>
                  <a:srgbClr val="00B400"/>
                </a:solidFill>
              </a:rPr>
              <a:t> without mercy.  </a:t>
            </a:r>
          </a:p>
        </p:txBody>
      </p:sp>
      <p:pic>
        <p:nvPicPr>
          <p:cNvPr id="15" name="Picture 14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9106223" y="4110598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10</a:t>
              </a:r>
              <a:r>
                <a:rPr lang="en-US" sz="2400" dirty="0"/>
                <a:t> </a:t>
              </a:r>
              <a:r>
                <a:rPr lang="en-US" sz="2400" b="1" dirty="0">
                  <a:solidFill>
                    <a:srgbClr val="2553A4"/>
                  </a:solidFill>
                </a:rPr>
                <a:t>ruthless 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87462" r="7898"/>
            <a:stretch>
              <a:fillRect/>
            </a:stretch>
          </p:blipFill>
          <p:spPr bwMode="auto">
            <a:xfrm>
              <a:off x="4160838" y="1536700"/>
              <a:ext cx="1193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ruthless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771696" y="1504513"/>
              <a:ext cx="365760" cy="36576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933542" y="3097439"/>
            <a:ext cx="4465087" cy="3482683"/>
            <a:chOff x="409541" y="3097438"/>
            <a:chExt cx="4465087" cy="3482683"/>
          </a:xfrm>
        </p:grpSpPr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 rot="16200000">
              <a:off x="-461907" y="5339342"/>
              <a:ext cx="21122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Illustration by George Cruikshank (1839) </a:t>
              </a:r>
            </a:p>
            <a:p>
              <a:r>
                <a:rPr lang="en-US" sz="900" dirty="0">
                  <a:latin typeface="Times New Roman"/>
                  <a:cs typeface="Times New Roman"/>
                </a:rPr>
                <a:t>via Wikimedia Commons </a:t>
              </a: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13972" y="3101158"/>
              <a:ext cx="146065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en-US" altLang="ja-JP" dirty="0">
                  <a:latin typeface="Times New Roman"/>
                  <a:cs typeface="Times New Roman"/>
                </a:rPr>
                <a:t>A </a:t>
              </a:r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ruthless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schoolmaster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punishing </a:t>
              </a:r>
            </a:p>
            <a:p>
              <a:r>
                <a:rPr lang="en-US" altLang="ja-JP" dirty="0">
                  <a:latin typeface="Times New Roman"/>
                  <a:cs typeface="Times New Roman"/>
                </a:rPr>
                <a:t>a student </a:t>
              </a:r>
            </a:p>
          </p:txBody>
        </p:sp>
        <p:pic>
          <p:nvPicPr>
            <p:cNvPr id="28" name="Picture 27" descr="ruthless 2 Jheald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30" y="3097438"/>
              <a:ext cx="2578414" cy="3474720"/>
            </a:xfrm>
            <a:prstGeom prst="rect">
              <a:avLst/>
            </a:prstGeom>
            <a:ln w="19050">
              <a:solidFill>
                <a:srgbClr val="B41A2D"/>
              </a:solidFill>
            </a:ln>
          </p:spPr>
        </p:pic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655088" y="4638471"/>
            <a:ext cx="49377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In the first item, the words </a:t>
            </a:r>
            <a:r>
              <a:rPr lang="en-US" i="1" dirty="0">
                <a:solidFill>
                  <a:srgbClr val="9F2785"/>
                </a:solidFill>
              </a:rPr>
              <a:t>shows no mercy</a:t>
            </a:r>
            <a:r>
              <a:rPr lang="en-US" dirty="0">
                <a:solidFill>
                  <a:srgbClr val="9F2785"/>
                </a:solidFill>
              </a:rPr>
              <a:t> </a:t>
            </a:r>
          </a:p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are a clue. In the second item, someone who would step on his coworkers to advance himself is a person who is </a:t>
            </a:r>
            <a:r>
              <a:rPr lang="en-US" dirty="0">
                <a:solidFill>
                  <a:srgbClr val="9F2785"/>
                </a:solidFill>
              </a:rPr>
              <a:t>without mercy</a:t>
            </a:r>
            <a:r>
              <a:rPr lang="en-US" dirty="0">
                <a:solidFill>
                  <a:srgbClr val="2553A4"/>
                </a:solidFill>
              </a:rPr>
              <a:t>.  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448479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There are two items on the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agenda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today’s office meeting: 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company’s new product and the holiday party.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162779"/>
            <a:ext cx="7633788" cy="707886"/>
            <a:chOff x="779532" y="2333840"/>
            <a:chExt cx="7633788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410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Ralph’s daily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agenda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includes driving his granddaughter to school, working at the soup kitchen, and walking his dog after dinner.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204178" y="3408293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Agenda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schedule.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desk.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book.  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746978" y="2808663"/>
            <a:ext cx="347472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B41A2D"/>
                </a:solidFill>
              </a:rPr>
              <a:t>Choose the meaning closest 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B41A2D"/>
                </a:solidFill>
              </a:rPr>
              <a:t>to that of the </a:t>
            </a:r>
            <a:r>
              <a:rPr lang="en-US" b="1" dirty="0">
                <a:solidFill>
                  <a:srgbClr val="B41A2D"/>
                </a:solidFill>
              </a:rPr>
              <a:t>boldfaced</a:t>
            </a:r>
            <a:r>
              <a:rPr lang="en-US" dirty="0">
                <a:solidFill>
                  <a:srgbClr val="B41A2D"/>
                </a:solidFill>
              </a:rPr>
              <a:t> word.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587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agenda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19800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6" name="Picture 12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4" r="64497" b="82777"/>
            <a:stretch>
              <a:fillRect/>
            </a:stretch>
          </p:blipFill>
          <p:spPr bwMode="auto">
            <a:xfrm>
              <a:off x="4178300" y="1554163"/>
              <a:ext cx="1152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genda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900928" y="1507567"/>
              <a:ext cx="365760" cy="3657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062606" y="2939409"/>
            <a:ext cx="3480505" cy="3797902"/>
            <a:chOff x="323831" y="2939409"/>
            <a:chExt cx="3480505" cy="3797902"/>
          </a:xfrm>
        </p:grpSpPr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rot="16200000">
              <a:off x="-674963" y="4814171"/>
              <a:ext cx="23775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Used with the permission of Randy Glasbergen</a:t>
              </a: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23831" y="6183313"/>
              <a:ext cx="34805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“Besides eating and sleeping, </a:t>
              </a:r>
            </a:p>
            <a:p>
              <a:pPr algn="ctr"/>
              <a:r>
                <a:rPr lang="en-US" dirty="0">
                  <a:latin typeface="Times New Roman"/>
                  <a:cs typeface="Times New Roman"/>
                </a:rPr>
                <a:t>what’</a:t>
              </a:r>
              <a:r>
                <a:rPr lang="en-US" altLang="ja-JP" dirty="0">
                  <a:latin typeface="Times New Roman"/>
                  <a:cs typeface="Times New Roman"/>
                </a:rPr>
                <a:t>s</a:t>
              </a:r>
              <a:r>
                <a:rPr lang="en-US" dirty="0">
                  <a:latin typeface="Times New Roman"/>
                  <a:cs typeface="Times New Roman"/>
                </a:rPr>
                <a:t> on your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agenda </a:t>
              </a:r>
              <a:r>
                <a:rPr lang="en-US" dirty="0">
                  <a:latin typeface="Times New Roman"/>
                  <a:cs typeface="Times New Roman"/>
                </a:rPr>
                <a:t>for today?”</a:t>
              </a:r>
              <a:r>
                <a:rPr lang="en-US" altLang="ja-JP" dirty="0">
                  <a:latin typeface="Times New Roman"/>
                  <a:cs typeface="Times New Roman"/>
                </a:rPr>
                <a:t> 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8" name="Picture 7" descr="agenda.jpg"/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37" y="2939409"/>
              <a:ext cx="2831286" cy="32004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627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448479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There are two items on the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agenda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today’s office meeting: 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company’s new product and the holiday party.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2" y="2162779"/>
            <a:ext cx="7633788" cy="707886"/>
            <a:chOff x="779532" y="2333840"/>
            <a:chExt cx="7633788" cy="707886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3410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Ralph’s daily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agenda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includes driving his granddaughter to school, working at the soup kitchen, and walking his dog after dinner.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204178" y="3408293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Agenda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A.</a:t>
            </a:r>
            <a:r>
              <a:rPr lang="en-US" sz="2000" dirty="0">
                <a:solidFill>
                  <a:srgbClr val="00B400"/>
                </a:solidFill>
              </a:rPr>
              <a:t> a schedule.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desk.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book.  </a:t>
            </a:r>
          </a:p>
        </p:txBody>
      </p:sp>
      <p:pic>
        <p:nvPicPr>
          <p:cNvPr id="16" name="Picture 15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8961185" y="3825283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350B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146175" y="1447800"/>
              <a:ext cx="2587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1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agenda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19800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6" name="Picture 12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4" r="64497" b="82777"/>
            <a:stretch>
              <a:fillRect/>
            </a:stretch>
          </p:blipFill>
          <p:spPr bwMode="auto">
            <a:xfrm>
              <a:off x="4178300" y="1554163"/>
              <a:ext cx="1152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genda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900928" y="1507567"/>
              <a:ext cx="365760" cy="3657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062606" y="2939409"/>
            <a:ext cx="3480505" cy="3797902"/>
            <a:chOff x="323831" y="2939409"/>
            <a:chExt cx="3480505" cy="3797902"/>
          </a:xfrm>
        </p:grpSpPr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rot="16200000">
              <a:off x="-674963" y="4814171"/>
              <a:ext cx="237757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Used with the permission of Randy Glasbergen</a:t>
              </a: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323831" y="6183313"/>
              <a:ext cx="34805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“Besides eating and sleeping, </a:t>
              </a:r>
            </a:p>
            <a:p>
              <a:pPr algn="ctr"/>
              <a:r>
                <a:rPr lang="en-US" dirty="0">
                  <a:latin typeface="Times New Roman"/>
                  <a:cs typeface="Times New Roman"/>
                </a:rPr>
                <a:t>what’</a:t>
              </a:r>
              <a:r>
                <a:rPr lang="en-US" altLang="ja-JP" dirty="0">
                  <a:latin typeface="Times New Roman"/>
                  <a:cs typeface="Times New Roman"/>
                </a:rPr>
                <a:t>s</a:t>
              </a:r>
              <a:r>
                <a:rPr lang="en-US" dirty="0">
                  <a:latin typeface="Times New Roman"/>
                  <a:cs typeface="Times New Roman"/>
                </a:rPr>
                <a:t> on your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agenda </a:t>
              </a:r>
              <a:r>
                <a:rPr lang="en-US" dirty="0">
                  <a:latin typeface="Times New Roman"/>
                  <a:cs typeface="Times New Roman"/>
                </a:rPr>
                <a:t>for today?”</a:t>
              </a:r>
              <a:r>
                <a:rPr lang="en-US" altLang="ja-JP" dirty="0">
                  <a:latin typeface="Times New Roman"/>
                  <a:cs typeface="Times New Roman"/>
                </a:rPr>
                <a:t> 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8" name="Picture 7" descr="agenda.jpg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37" y="2939409"/>
              <a:ext cx="2831286" cy="32004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6312270" y="4927959"/>
            <a:ext cx="388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Two items are on the </a:t>
            </a:r>
            <a:r>
              <a:rPr lang="en-US" dirty="0">
                <a:solidFill>
                  <a:srgbClr val="9F2785"/>
                </a:solidFill>
              </a:rPr>
              <a:t>schedule</a:t>
            </a:r>
            <a:r>
              <a:rPr lang="en-US" dirty="0">
                <a:solidFill>
                  <a:srgbClr val="2553A4"/>
                </a:solidFill>
              </a:rPr>
              <a:t> for discussion at today’</a:t>
            </a:r>
            <a:r>
              <a:rPr lang="en-US" altLang="ja-JP" dirty="0">
                <a:solidFill>
                  <a:srgbClr val="2553A4"/>
                </a:solidFill>
              </a:rPr>
              <a:t>s</a:t>
            </a:r>
            <a:r>
              <a:rPr lang="en-US" dirty="0">
                <a:solidFill>
                  <a:srgbClr val="2553A4"/>
                </a:solidFill>
              </a:rPr>
              <a:t> meeting. Ralph’</a:t>
            </a:r>
            <a:r>
              <a:rPr lang="en-US" altLang="ja-JP" dirty="0">
                <a:solidFill>
                  <a:srgbClr val="2553A4"/>
                </a:solidFill>
              </a:rPr>
              <a:t>s</a:t>
            </a:r>
            <a:r>
              <a:rPr lang="en-US" dirty="0">
                <a:solidFill>
                  <a:srgbClr val="2553A4"/>
                </a:solidFill>
              </a:rPr>
              <a:t> daily </a:t>
            </a:r>
            <a:r>
              <a:rPr lang="en-US" dirty="0">
                <a:solidFill>
                  <a:srgbClr val="9F2785"/>
                </a:solidFill>
              </a:rPr>
              <a:t>schedule</a:t>
            </a:r>
            <a:r>
              <a:rPr lang="en-US" dirty="0">
                <a:solidFill>
                  <a:srgbClr val="2553A4"/>
                </a:solidFill>
              </a:rPr>
              <a:t> includes the three activities listed.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Because there was no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antidote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the snake’s poison, the cat that was bitten died.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857895" cy="400110"/>
            <a:chOff x="779532" y="2333840"/>
            <a:chExt cx="7857895" cy="40011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565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me, a good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antidote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feeling low is to bake a batch of brownies.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334896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Antidote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short story.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cause.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cure.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2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antidote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019800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4684" r="5264" b="82777"/>
            <a:stretch>
              <a:fillRect/>
            </a:stretch>
          </p:blipFill>
          <p:spPr bwMode="auto">
            <a:xfrm>
              <a:off x="4160838" y="1526146"/>
              <a:ext cx="1279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ntidot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928942" y="1507567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4056" y="2934269"/>
            <a:ext cx="4431238" cy="3693429"/>
            <a:chOff x="410056" y="2934268"/>
            <a:chExt cx="4431238" cy="3693429"/>
          </a:xfrm>
        </p:grpSpPr>
        <p:sp>
          <p:nvSpPr>
            <p:cNvPr id="26" name="TextBox 25"/>
            <p:cNvSpPr txBox="1"/>
            <p:nvPr/>
          </p:nvSpPr>
          <p:spPr>
            <a:xfrm>
              <a:off x="3111333" y="3002688"/>
              <a:ext cx="17299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Meditation is 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a good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antidote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to stress.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528663" y="5458147"/>
              <a:ext cx="21082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Longtrekhome via Wikimedia Commons </a:t>
              </a:r>
            </a:p>
          </p:txBody>
        </p:sp>
        <p:pic>
          <p:nvPicPr>
            <p:cNvPr id="7" name="Picture 6" descr="antidote 5 longtrekhome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87" y="2934268"/>
              <a:ext cx="2432308" cy="36576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336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Because there was no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antidote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the snake’s poison, the cat that was bitten died.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857895" cy="400110"/>
            <a:chOff x="779532" y="2333840"/>
            <a:chExt cx="7857895" cy="40011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565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For me, a good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antidote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feeling low is to bake a batch of brownies.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334896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Antidote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short story.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a cause.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C.</a:t>
            </a:r>
            <a:r>
              <a:rPr lang="en-US" sz="2000" dirty="0">
                <a:solidFill>
                  <a:srgbClr val="00B400"/>
                </a:solidFill>
              </a:rPr>
              <a:t> a cure.  </a:t>
            </a:r>
          </a:p>
        </p:txBody>
      </p:sp>
      <p:pic>
        <p:nvPicPr>
          <p:cNvPr id="15" name="Picture 14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8593698" y="4110598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2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antidote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019800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4684" r="5264" b="82777"/>
            <a:stretch>
              <a:fillRect/>
            </a:stretch>
          </p:blipFill>
          <p:spPr bwMode="auto">
            <a:xfrm>
              <a:off x="4160838" y="1526146"/>
              <a:ext cx="1279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ntidote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928942" y="1507567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4056" y="2934269"/>
            <a:ext cx="4431238" cy="3693429"/>
            <a:chOff x="410056" y="2934268"/>
            <a:chExt cx="4431238" cy="3693429"/>
          </a:xfrm>
        </p:grpSpPr>
        <p:sp>
          <p:nvSpPr>
            <p:cNvPr id="26" name="TextBox 25"/>
            <p:cNvSpPr txBox="1"/>
            <p:nvPr/>
          </p:nvSpPr>
          <p:spPr>
            <a:xfrm>
              <a:off x="3111333" y="3002688"/>
              <a:ext cx="17299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/>
                  <a:cs typeface="Times New Roman"/>
                </a:rPr>
                <a:t>Meditation is 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a good </a:t>
              </a:r>
              <a:r>
                <a:rPr lang="en-US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antidote</a:t>
              </a:r>
              <a:r>
                <a:rPr lang="en-US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</a:p>
            <a:p>
              <a:r>
                <a:rPr lang="en-US" dirty="0">
                  <a:latin typeface="Times New Roman"/>
                  <a:cs typeface="Times New Roman"/>
                </a:rPr>
                <a:t>to stress.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528663" y="5458147"/>
              <a:ext cx="21082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imes New Roman"/>
                  <a:cs typeface="Times New Roman"/>
                </a:rPr>
                <a:t>Longtrekhome via Wikimedia Commons </a:t>
              </a:r>
            </a:p>
          </p:txBody>
        </p:sp>
        <p:pic>
          <p:nvPicPr>
            <p:cNvPr id="7" name="Picture 6" descr="antidote 5 longtrekhom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87" y="2934268"/>
              <a:ext cx="2432308" cy="36576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138067" y="4710393"/>
            <a:ext cx="4023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The cat died because there was no </a:t>
            </a:r>
            <a:r>
              <a:rPr lang="en-US" dirty="0">
                <a:solidFill>
                  <a:srgbClr val="9F2785"/>
                </a:solidFill>
              </a:rPr>
              <a:t>cure</a:t>
            </a:r>
            <a:r>
              <a:rPr lang="en-US" dirty="0">
                <a:solidFill>
                  <a:srgbClr val="2553A4"/>
                </a:solidFill>
              </a:rPr>
              <a:t> for the poison. Baking a batch </a:t>
            </a:r>
          </a:p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of brownies (and then eating them) could be a </a:t>
            </a:r>
            <a:r>
              <a:rPr lang="en-US" dirty="0">
                <a:solidFill>
                  <a:srgbClr val="9F2785"/>
                </a:solidFill>
              </a:rPr>
              <a:t>cure</a:t>
            </a:r>
            <a:r>
              <a:rPr lang="en-US" dirty="0">
                <a:solidFill>
                  <a:srgbClr val="2553A4"/>
                </a:solidFill>
              </a:rPr>
              <a:t> for feeling low.  </a:t>
            </a:r>
            <a:endParaRPr lang="en-US" i="1" dirty="0">
              <a:solidFill>
                <a:srgbClr val="255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Determined to shock her students out of their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apathy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 the history teacher showed up for class one day dressed as Joan of Arc.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424609" cy="400110"/>
            <a:chOff x="779532" y="2333840"/>
            <a:chExt cx="7424609" cy="40011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Voter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apathy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was high, causing a low turnout on election day.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Apathy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pity.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understanding.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lack of interest.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143000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3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apathy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89" r="64497" b="62473"/>
            <a:stretch>
              <a:fillRect/>
            </a:stretch>
          </p:blipFill>
          <p:spPr bwMode="auto">
            <a:xfrm>
              <a:off x="4178300" y="1536700"/>
              <a:ext cx="1152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pathy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928942" y="1513840"/>
              <a:ext cx="365760" cy="36576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862722" y="2999232"/>
            <a:ext cx="4226760" cy="3524368"/>
            <a:chOff x="338722" y="2999232"/>
            <a:chExt cx="4226760" cy="3524368"/>
          </a:xfrm>
        </p:grpSpPr>
        <p:grpSp>
          <p:nvGrpSpPr>
            <p:cNvPr id="9" name="Group 8"/>
            <p:cNvGrpSpPr/>
            <p:nvPr/>
          </p:nvGrpSpPr>
          <p:grpSpPr>
            <a:xfrm>
              <a:off x="338722" y="3935460"/>
              <a:ext cx="4045888" cy="2588140"/>
              <a:chOff x="613185" y="3910718"/>
              <a:chExt cx="4045888" cy="2588140"/>
            </a:xfrm>
          </p:grpSpPr>
          <p:sp>
            <p:nvSpPr>
              <p:cNvPr id="26" name="TextBox 11"/>
              <p:cNvSpPr txBox="1">
                <a:spLocks noChangeArrowheads="1"/>
              </p:cNvSpPr>
              <p:nvPr/>
            </p:nvSpPr>
            <p:spPr bwMode="auto">
              <a:xfrm rot="16200000">
                <a:off x="-290268" y="4814171"/>
                <a:ext cx="2037737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900" dirty="0">
                    <a:latin typeface="Times New Roman"/>
                    <a:cs typeface="Times New Roman"/>
                  </a:rPr>
                  <a:t>OldYorkGuy via Wikimedia Commons </a:t>
                </a: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1018332" y="5944860"/>
                <a:ext cx="364074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 bIns="0">
                <a:spAutoFit/>
              </a:bodyPr>
              <a:lstStyle/>
              <a:p>
                <a:pPr algn="ctr"/>
                <a:r>
                  <a:rPr lang="en-US" altLang="ja-JP" dirty="0">
                    <a:latin typeface="Times New Roman"/>
                    <a:cs typeface="Times New Roman"/>
                  </a:rPr>
                  <a:t>Pedestrians responding with </a:t>
                </a:r>
                <a:r>
                  <a:rPr lang="en-US" altLang="ja-JP" b="1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apathy</a:t>
                </a:r>
                <a:r>
                  <a:rPr lang="en-US" altLang="ja-JP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ja-JP" dirty="0">
                    <a:latin typeface="Times New Roman"/>
                    <a:cs typeface="Times New Roman"/>
                  </a:rPr>
                  <a:t> </a:t>
                </a:r>
                <a:endParaRPr lang="en-US" dirty="0">
                  <a:latin typeface="Times New Roman"/>
                  <a:cs typeface="Times New Roman"/>
                </a:endParaRPr>
              </a:p>
              <a:p>
                <a:pPr algn="ctr"/>
                <a:r>
                  <a:rPr lang="en-US" altLang="ja-JP" dirty="0">
                    <a:latin typeface="Times New Roman"/>
                    <a:cs typeface="Times New Roman"/>
                  </a:rPr>
                  <a:t> to a homeless man </a:t>
                </a:r>
              </a:p>
            </p:txBody>
          </p:sp>
        </p:grpSp>
        <p:pic>
          <p:nvPicPr>
            <p:cNvPr id="3" name="Picture 2" descr="apathy 1 OldYorkGuy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2"/>
            <a:stretch/>
          </p:blipFill>
          <p:spPr>
            <a:xfrm>
              <a:off x="569554" y="2999232"/>
              <a:ext cx="3995928" cy="292608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55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418316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Determined to shock her students out of their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apathy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 the history teacher showed up for class one day dressed as Joan of Arc.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3533" y="2237491"/>
            <a:ext cx="7424609" cy="400110"/>
            <a:chOff x="779532" y="2333840"/>
            <a:chExt cx="7424609" cy="40011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532" y="2483028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242" y="2333840"/>
              <a:ext cx="7131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Voter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apathy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was high, causing a low turnout on election day.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Apathy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pity.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understanding.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00B400"/>
                </a:solidFill>
              </a:rPr>
              <a:t>C.</a:t>
            </a:r>
            <a:r>
              <a:rPr lang="en-US" sz="2000" dirty="0">
                <a:solidFill>
                  <a:srgbClr val="00B400"/>
                </a:solidFill>
              </a:rPr>
              <a:t> lack of interest.  </a:t>
            </a:r>
          </a:p>
        </p:txBody>
      </p:sp>
      <p:pic>
        <p:nvPicPr>
          <p:cNvPr id="15" name="Picture 14" descr="dingbat check.png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7443" r="12425" b="-778"/>
          <a:stretch/>
        </p:blipFill>
        <p:spPr>
          <a:xfrm>
            <a:off x="9171589" y="4110598"/>
            <a:ext cx="228600" cy="274320"/>
          </a:xfrm>
          <a:prstGeom prst="rect">
            <a:avLst/>
          </a:prstGeom>
          <a:ln>
            <a:solidFill>
              <a:srgbClr val="00B400"/>
            </a:solidFill>
          </a:ln>
        </p:spPr>
      </p:pic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143000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3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apathy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noun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5" name="Picture 9" descr="pron 0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89" r="64497" b="62473"/>
            <a:stretch>
              <a:fillRect/>
            </a:stretch>
          </p:blipFill>
          <p:spPr bwMode="auto">
            <a:xfrm>
              <a:off x="4178300" y="1536700"/>
              <a:ext cx="11525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apathy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5928942" y="1513840"/>
              <a:ext cx="365760" cy="365760"/>
            </a:xfrm>
            <a:prstGeom prst="rect">
              <a:avLst/>
            </a:prstGeom>
          </p:spPr>
        </p:pic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476806" y="4509371"/>
            <a:ext cx="402336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/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The students might be shocked out </a:t>
            </a:r>
          </a:p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of their </a:t>
            </a:r>
            <a:r>
              <a:rPr lang="en-US" dirty="0">
                <a:solidFill>
                  <a:srgbClr val="9F2785"/>
                </a:solidFill>
              </a:rPr>
              <a:t>lack of interest </a:t>
            </a:r>
            <a:r>
              <a:rPr lang="en-US" dirty="0">
                <a:solidFill>
                  <a:srgbClr val="2553A4"/>
                </a:solidFill>
              </a:rPr>
              <a:t>if the teacher showed up for class dressed as </a:t>
            </a:r>
          </a:p>
          <a:p>
            <a:pPr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dirty="0">
                <a:solidFill>
                  <a:srgbClr val="2553A4"/>
                </a:solidFill>
              </a:rPr>
              <a:t>Joan of Arc. Low turnout on election day would indicate that the voters </a:t>
            </a:r>
            <a:r>
              <a:rPr lang="en-US" dirty="0">
                <a:solidFill>
                  <a:srgbClr val="9F2785"/>
                </a:solidFill>
              </a:rPr>
              <a:t>lacked interest</a:t>
            </a:r>
            <a:r>
              <a:rPr lang="en-US" dirty="0">
                <a:solidFill>
                  <a:srgbClr val="2553A4"/>
                </a:solidFill>
              </a:rPr>
              <a:t>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862722" y="2999232"/>
            <a:ext cx="4226760" cy="3524368"/>
            <a:chOff x="338722" y="2999232"/>
            <a:chExt cx="4226760" cy="3524368"/>
          </a:xfrm>
        </p:grpSpPr>
        <p:grpSp>
          <p:nvGrpSpPr>
            <p:cNvPr id="30" name="Group 29"/>
            <p:cNvGrpSpPr/>
            <p:nvPr/>
          </p:nvGrpSpPr>
          <p:grpSpPr>
            <a:xfrm>
              <a:off x="338722" y="3935460"/>
              <a:ext cx="4045888" cy="2588140"/>
              <a:chOff x="613185" y="3910718"/>
              <a:chExt cx="4045888" cy="2588140"/>
            </a:xfrm>
          </p:grpSpPr>
          <p:sp>
            <p:nvSpPr>
              <p:cNvPr id="32" name="TextBox 11"/>
              <p:cNvSpPr txBox="1">
                <a:spLocks noChangeArrowheads="1"/>
              </p:cNvSpPr>
              <p:nvPr/>
            </p:nvSpPr>
            <p:spPr bwMode="auto">
              <a:xfrm rot="16200000">
                <a:off x="-290268" y="4814171"/>
                <a:ext cx="2037737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r>
                  <a:rPr lang="en-US" sz="900" dirty="0">
                    <a:latin typeface="Times New Roman"/>
                    <a:cs typeface="Times New Roman"/>
                  </a:rPr>
                  <a:t>OldYorkGuy via Wikimedia Commons </a:t>
                </a: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1018332" y="5944860"/>
                <a:ext cx="364074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0" bIns="0">
                <a:spAutoFit/>
              </a:bodyPr>
              <a:lstStyle/>
              <a:p>
                <a:pPr algn="ctr"/>
                <a:r>
                  <a:rPr lang="en-US" altLang="ja-JP" dirty="0">
                    <a:latin typeface="Times New Roman"/>
                    <a:cs typeface="Times New Roman"/>
                  </a:rPr>
                  <a:t>Pedestrians responding with </a:t>
                </a:r>
                <a:r>
                  <a:rPr lang="en-US" altLang="ja-JP" b="1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apathy</a:t>
                </a:r>
                <a:r>
                  <a:rPr lang="en-US" altLang="ja-JP" dirty="0">
                    <a:solidFill>
                      <a:srgbClr val="2553A4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ja-JP" dirty="0">
                    <a:latin typeface="Times New Roman"/>
                    <a:cs typeface="Times New Roman"/>
                  </a:rPr>
                  <a:t> </a:t>
                </a:r>
                <a:endParaRPr lang="en-US" dirty="0">
                  <a:latin typeface="Times New Roman"/>
                  <a:cs typeface="Times New Roman"/>
                </a:endParaRPr>
              </a:p>
              <a:p>
                <a:pPr algn="ctr"/>
                <a:r>
                  <a:rPr lang="en-US" altLang="ja-JP" dirty="0">
                    <a:latin typeface="Times New Roman"/>
                    <a:cs typeface="Times New Roman"/>
                  </a:rPr>
                  <a:t> to a homeless man </a:t>
                </a:r>
              </a:p>
            </p:txBody>
          </p:sp>
        </p:grpSp>
        <p:pic>
          <p:nvPicPr>
            <p:cNvPr id="31" name="Picture 30" descr="apathy 1 OldYorkGuy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2"/>
            <a:stretch/>
          </p:blipFill>
          <p:spPr>
            <a:xfrm>
              <a:off x="569554" y="2999232"/>
              <a:ext cx="3995928" cy="292608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718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24000" y="292608"/>
            <a:ext cx="9162288" cy="411480"/>
          </a:xfrm>
          <a:prstGeom prst="rect">
            <a:avLst/>
          </a:prstGeom>
          <a:solidFill>
            <a:srgbClr val="C4CA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24000" y="0"/>
            <a:ext cx="9162288" cy="292608"/>
          </a:xfrm>
          <a:prstGeom prst="rect">
            <a:avLst/>
          </a:prstGeom>
          <a:solidFill>
            <a:srgbClr val="2553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C7B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2164" y="340848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F2785"/>
                </a:solidFill>
                <a:latin typeface="Arial"/>
                <a:cs typeface="Arial"/>
              </a:rPr>
              <a:t>Ten Words in Context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532" y="1523191"/>
            <a:ext cx="7512398" cy="707886"/>
            <a:chOff x="779532" y="1619540"/>
            <a:chExt cx="7418316" cy="707886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79532" y="1757490"/>
              <a:ext cx="182880" cy="182880"/>
            </a:xfrm>
            <a:prstGeom prst="ellipse">
              <a:avLst/>
            </a:prstGeom>
            <a:solidFill>
              <a:srgbClr val="2553A4"/>
            </a:solidFill>
            <a:ln>
              <a:solidFill>
                <a:srgbClr val="2553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5949" y="1619540"/>
              <a:ext cx="7131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The addition of a bright red scarf changed Linda’s gray outfit from </a:t>
              </a:r>
              <a:r>
                <a:rPr lang="en-US" sz="2000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bland</a:t>
              </a:r>
              <a:r>
                <a:rPr lang="en-US" sz="2000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to striking.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7007001" y="2985370"/>
            <a:ext cx="27211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i="1" dirty="0">
                <a:solidFill>
                  <a:srgbClr val="2553A4"/>
                </a:solidFill>
              </a:rPr>
              <a:t>Bland </a:t>
            </a:r>
            <a:r>
              <a:rPr lang="en-US" sz="2000" dirty="0"/>
              <a:t>means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A.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old.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B.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dull.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tx1"/>
              </a:buClr>
              <a:tabLst>
                <a:tab pos="2003425" algn="l"/>
                <a:tab pos="3200400" algn="l"/>
                <a:tab pos="4800600" algn="l"/>
              </a:tabLst>
            </a:pPr>
            <a:r>
              <a:rPr lang="en-US" sz="2000" b="1" dirty="0">
                <a:solidFill>
                  <a:srgbClr val="9F2785"/>
                </a:solidFill>
              </a:rPr>
              <a:t>C.</a:t>
            </a:r>
            <a:r>
              <a:rPr lang="en-US" sz="2000" dirty="0">
                <a:solidFill>
                  <a:srgbClr val="9F2785"/>
                </a:solidFill>
              </a:rPr>
              <a:t> </a:t>
            </a:r>
            <a:r>
              <a:rPr lang="en-US" sz="2000" dirty="0"/>
              <a:t>bitter.  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90688" y="6588973"/>
            <a:ext cx="2895600" cy="274320"/>
          </a:xfrm>
        </p:spPr>
        <p:txBody>
          <a:bodyPr/>
          <a:lstStyle/>
          <a:p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Copyright © 2018 Townsend Press. All rights reserved.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15058" y="934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rgbClr val="C4CAE7"/>
                </a:solidFill>
                <a:latin typeface="Arial"/>
                <a:cs typeface="Arial"/>
              </a:rPr>
              <a:t>Unit One / Chapter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969264"/>
            <a:ext cx="6781800" cy="493712"/>
            <a:chOff x="1143000" y="1443038"/>
            <a:chExt cx="6781800" cy="493712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143000" y="1443038"/>
              <a:ext cx="6781800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2553A4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 dirty="0">
                <a:latin typeface="Arial" charset="0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46175" y="1447800"/>
              <a:ext cx="220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en-US" sz="2400" b="1" dirty="0">
                  <a:solidFill>
                    <a:srgbClr val="9F2785"/>
                  </a:solidFill>
                </a:rPr>
                <a:t>4</a:t>
              </a: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2553A4"/>
                  </a:solidFill>
                </a:rPr>
                <a:t>bland</a:t>
              </a:r>
              <a:endParaRPr lang="en-US" sz="2400" dirty="0">
                <a:solidFill>
                  <a:srgbClr val="2553A4"/>
                </a:solidFill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6022975" y="1479550"/>
              <a:ext cx="1597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r"/>
              <a:r>
                <a:rPr lang="en-US" dirty="0">
                  <a:latin typeface="Times New Roman"/>
                  <a:cs typeface="Times New Roman"/>
                </a:rPr>
                <a:t>– </a:t>
              </a:r>
              <a:r>
                <a:rPr lang="en-US" i="1" dirty="0">
                  <a:latin typeface="Times New Roman"/>
                  <a:cs typeface="Times New Roman"/>
                </a:rPr>
                <a:t>adjective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pic>
          <p:nvPicPr>
            <p:cNvPr id="24" name="Picture 9" descr="pron 0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24989" r="17113" b="62473"/>
            <a:stretch>
              <a:fillRect/>
            </a:stretch>
          </p:blipFill>
          <p:spPr bwMode="auto">
            <a:xfrm>
              <a:off x="4160838" y="1536700"/>
              <a:ext cx="8953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bland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603615" y="1526245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937424" y="2985371"/>
            <a:ext cx="3699598" cy="3762849"/>
            <a:chOff x="413424" y="2985370"/>
            <a:chExt cx="3699598" cy="3762849"/>
          </a:xfrm>
        </p:grpSpPr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 rot="16200000">
              <a:off x="-430370" y="5109744"/>
              <a:ext cx="191842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sz="900" dirty="0">
                  <a:latin typeface="Times New Roman"/>
                  <a:cs typeface="Times New Roman"/>
                </a:rPr>
                <a:t>© Stephen Gibson | Dreamstime.com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32582" y="6194221"/>
              <a:ext cx="348044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bIns="0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Many people think plain rice cakes </a:t>
              </a:r>
            </a:p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have a </a:t>
              </a:r>
              <a:r>
                <a:rPr lang="en-US" altLang="ja-JP" b="1" dirty="0">
                  <a:solidFill>
                    <a:srgbClr val="2553A4"/>
                  </a:solidFill>
                  <a:latin typeface="Times New Roman"/>
                  <a:cs typeface="Times New Roman"/>
                </a:rPr>
                <a:t>bland</a:t>
              </a:r>
              <a:r>
                <a:rPr lang="en-US" altLang="ja-JP" dirty="0">
                  <a:solidFill>
                    <a:srgbClr val="2553A4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dirty="0">
                  <a:latin typeface="Times New Roman"/>
                  <a:cs typeface="Times New Roman"/>
                </a:rPr>
                <a:t>taste.</a:t>
              </a:r>
            </a:p>
          </p:txBody>
        </p:sp>
        <p:pic>
          <p:nvPicPr>
            <p:cNvPr id="7" name="Picture 6" descr="bland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42" y="2985370"/>
              <a:ext cx="3427294" cy="3200400"/>
            </a:xfrm>
            <a:prstGeom prst="rect">
              <a:avLst/>
            </a:prstGeom>
            <a:ln w="19050">
              <a:solidFill>
                <a:srgbClr val="2553A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482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2441</Words>
  <Application>Microsoft Office PowerPoint</Application>
  <PresentationFormat>Widescreen</PresentationFormat>
  <Paragraphs>384</Paragraphs>
  <Slides>22</Slides>
  <Notes>22</Notes>
  <HiddenSlides>0</HiddenSlides>
  <MMClips>20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游ゴシック</vt:lpstr>
      <vt:lpstr>Arial</vt:lpstr>
      <vt:lpstr>Calibri</vt:lpstr>
      <vt:lpstr>Calibri Light</vt:lpstr>
      <vt:lpstr>Tahoma</vt:lpstr>
      <vt:lpstr>Times New Roman</vt:lpstr>
      <vt:lpstr>Office Theme</vt:lpstr>
      <vt:lpstr>Unit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Jonathan G.</dc:creator>
  <cp:lastModifiedBy>Williams, Jonathan G.</cp:lastModifiedBy>
  <cp:revision>3</cp:revision>
  <dcterms:created xsi:type="dcterms:W3CDTF">2018-12-06T13:12:13Z</dcterms:created>
  <dcterms:modified xsi:type="dcterms:W3CDTF">2018-12-06T15:18:54Z</dcterms:modified>
</cp:coreProperties>
</file>