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C8CF0-3FAF-4150-98A5-C6104DD685FB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BD3F1-D1FB-4BF8-9A51-FE1C3399C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09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E8A9FC9-8427-AC4D-B198-E3F91A6D3696}" type="slidenum">
              <a:rPr lang="en-US" sz="1200">
                <a:solidFill>
                  <a:prstClr val="black"/>
                </a:solidFill>
                <a:latin typeface="Arial" charset="0"/>
              </a:rPr>
              <a:pPr/>
              <a:t>1</a:t>
            </a:fld>
            <a:endParaRPr lang="en-US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See page 16 in textbook.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1623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E8A9FC9-8427-AC4D-B198-E3F91A6D3696}" type="slidenum">
              <a:rPr lang="en-US" sz="1200">
                <a:solidFill>
                  <a:prstClr val="black"/>
                </a:solidFill>
                <a:latin typeface="Arial" charset="0"/>
              </a:rPr>
              <a:pPr/>
              <a:t>10</a:t>
            </a:fld>
            <a:endParaRPr lang="en-US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See page 16 in textbook.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0742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E8A9FC9-8427-AC4D-B198-E3F91A6D3696}" type="slidenum">
              <a:rPr lang="en-US" sz="1200">
                <a:solidFill>
                  <a:prstClr val="black"/>
                </a:solidFill>
                <a:latin typeface="Arial" charset="0"/>
              </a:rPr>
              <a:pPr/>
              <a:t>11</a:t>
            </a:fld>
            <a:endParaRPr lang="en-US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See page 16 in textbook.</a:t>
            </a:r>
          </a:p>
          <a:p>
            <a:r>
              <a:rPr lang="en-US" sz="1200" dirty="0"/>
              <a:t>ANSWER: B</a:t>
            </a:r>
          </a:p>
          <a:p>
            <a:r>
              <a:rPr lang="en-US" sz="1200" dirty="0"/>
              <a:t>The next slide shows and explains the answer. 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6362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E8A9FC9-8427-AC4D-B198-E3F91A6D3696}" type="slidenum">
              <a:rPr lang="en-US" sz="1200">
                <a:solidFill>
                  <a:prstClr val="black"/>
                </a:solidFill>
                <a:latin typeface="Arial" charset="0"/>
              </a:rPr>
              <a:pPr/>
              <a:t>12</a:t>
            </a:fld>
            <a:endParaRPr lang="en-US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See page 16 in textbook.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696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E8A9FC9-8427-AC4D-B198-E3F91A6D3696}" type="slidenum">
              <a:rPr lang="en-US" sz="1200">
                <a:solidFill>
                  <a:prstClr val="black"/>
                </a:solidFill>
                <a:latin typeface="Arial" charset="0"/>
              </a:rPr>
              <a:pPr/>
              <a:t>13</a:t>
            </a:fld>
            <a:endParaRPr lang="en-US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See page 16 in textbook.</a:t>
            </a:r>
          </a:p>
          <a:p>
            <a:r>
              <a:rPr lang="en-US" sz="1200" dirty="0"/>
              <a:t>ANSWER: C</a:t>
            </a:r>
          </a:p>
          <a:p>
            <a:r>
              <a:rPr lang="en-US" sz="1200" dirty="0"/>
              <a:t>The next slide shows and explains the answer. 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6483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E8A9FC9-8427-AC4D-B198-E3F91A6D3696}" type="slidenum">
              <a:rPr lang="en-US" sz="1200">
                <a:solidFill>
                  <a:prstClr val="black"/>
                </a:solidFill>
                <a:latin typeface="Arial" charset="0"/>
              </a:rPr>
              <a:pPr/>
              <a:t>14</a:t>
            </a:fld>
            <a:endParaRPr lang="en-US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See page 16 in textbook.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5898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E8A9FC9-8427-AC4D-B198-E3F91A6D3696}" type="slidenum">
              <a:rPr lang="en-US" sz="1200">
                <a:solidFill>
                  <a:prstClr val="black"/>
                </a:solidFill>
                <a:latin typeface="Arial" charset="0"/>
              </a:rPr>
              <a:pPr/>
              <a:t>15</a:t>
            </a:fld>
            <a:endParaRPr lang="en-US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See page 17 in textbook.</a:t>
            </a:r>
          </a:p>
          <a:p>
            <a:r>
              <a:rPr lang="en-US" sz="1200" dirty="0"/>
              <a:t>ANSWER: A</a:t>
            </a:r>
          </a:p>
          <a:p>
            <a:r>
              <a:rPr lang="en-US" sz="1200" dirty="0"/>
              <a:t>The next slide shows and explains the answer. 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8794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E8A9FC9-8427-AC4D-B198-E3F91A6D3696}" type="slidenum">
              <a:rPr lang="en-US" sz="1200">
                <a:solidFill>
                  <a:prstClr val="black"/>
                </a:solidFill>
                <a:latin typeface="Arial" charset="0"/>
              </a:rPr>
              <a:pPr/>
              <a:t>16</a:t>
            </a:fld>
            <a:endParaRPr lang="en-US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See page 17 in textbook.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3005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E8A9FC9-8427-AC4D-B198-E3F91A6D3696}" type="slidenum">
              <a:rPr lang="en-US" sz="1200">
                <a:solidFill>
                  <a:prstClr val="black"/>
                </a:solidFill>
                <a:latin typeface="Arial" charset="0"/>
              </a:rPr>
              <a:pPr/>
              <a:t>17</a:t>
            </a:fld>
            <a:endParaRPr lang="en-US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See page 17 in textbook.</a:t>
            </a:r>
          </a:p>
          <a:p>
            <a:r>
              <a:rPr lang="en-US" sz="1200" dirty="0"/>
              <a:t>ANSWER: A</a:t>
            </a:r>
          </a:p>
          <a:p>
            <a:r>
              <a:rPr lang="en-US" sz="1200" dirty="0"/>
              <a:t>The next slide shows and explains the answer. 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165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E8A9FC9-8427-AC4D-B198-E3F91A6D3696}" type="slidenum">
              <a:rPr lang="en-US" sz="1200">
                <a:solidFill>
                  <a:prstClr val="black"/>
                </a:solidFill>
                <a:latin typeface="Arial" charset="0"/>
              </a:rPr>
              <a:pPr/>
              <a:t>18</a:t>
            </a:fld>
            <a:endParaRPr lang="en-US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See page 17 in textbook.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8411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E8A9FC9-8427-AC4D-B198-E3F91A6D3696}" type="slidenum">
              <a:rPr lang="en-US" sz="1200">
                <a:solidFill>
                  <a:prstClr val="black"/>
                </a:solidFill>
                <a:latin typeface="Arial" charset="0"/>
              </a:rPr>
              <a:pPr/>
              <a:t>19</a:t>
            </a:fld>
            <a:endParaRPr lang="en-US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See page 17 in textbook.</a:t>
            </a:r>
          </a:p>
          <a:p>
            <a:r>
              <a:rPr lang="en-US" sz="1200" dirty="0"/>
              <a:t>ANSWER: A</a:t>
            </a:r>
          </a:p>
          <a:p>
            <a:r>
              <a:rPr lang="en-US" sz="1200" dirty="0"/>
              <a:t>The next slide shows and explains the answer. 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747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E8A9FC9-8427-AC4D-B198-E3F91A6D3696}" type="slidenum">
              <a:rPr lang="en-US" sz="1200">
                <a:solidFill>
                  <a:prstClr val="black"/>
                </a:solidFill>
                <a:latin typeface="Arial" charset="0"/>
              </a:rPr>
              <a:pPr/>
              <a:t>2</a:t>
            </a:fld>
            <a:endParaRPr lang="en-US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See page 16 in textbook.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716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E8A9FC9-8427-AC4D-B198-E3F91A6D3696}" type="slidenum">
              <a:rPr lang="en-US" sz="1200">
                <a:solidFill>
                  <a:prstClr val="black"/>
                </a:solidFill>
                <a:latin typeface="Arial" charset="0"/>
              </a:rPr>
              <a:pPr/>
              <a:t>20</a:t>
            </a:fld>
            <a:endParaRPr lang="en-US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See page 17 in textbook.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5069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E8A9FC9-8427-AC4D-B198-E3F91A6D3696}" type="slidenum">
              <a:rPr lang="en-US" sz="1200">
                <a:solidFill>
                  <a:prstClr val="black"/>
                </a:solidFill>
                <a:latin typeface="Arial" charset="0"/>
              </a:rPr>
              <a:pPr/>
              <a:t>21</a:t>
            </a:fld>
            <a:endParaRPr lang="en-US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See page 17 in textbook.</a:t>
            </a:r>
          </a:p>
          <a:p>
            <a:r>
              <a:rPr lang="en-US" sz="1200" dirty="0"/>
              <a:t>ANSWER: C</a:t>
            </a:r>
          </a:p>
          <a:p>
            <a:r>
              <a:rPr lang="en-US" sz="1200" dirty="0"/>
              <a:t>The next slide shows and explains the answer. 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2609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E8A9FC9-8427-AC4D-B198-E3F91A6D3696}" type="slidenum">
              <a:rPr lang="en-US" sz="1200">
                <a:solidFill>
                  <a:prstClr val="black"/>
                </a:solidFill>
                <a:latin typeface="Arial" charset="0"/>
              </a:rPr>
              <a:pPr/>
              <a:t>22</a:t>
            </a:fld>
            <a:endParaRPr lang="en-US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See page 17 in textbook.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100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E8A9FC9-8427-AC4D-B198-E3F91A6D3696}" type="slidenum">
              <a:rPr lang="en-US" sz="1200">
                <a:solidFill>
                  <a:prstClr val="black"/>
                </a:solidFill>
                <a:latin typeface="Arial" charset="0"/>
              </a:rPr>
              <a:pPr/>
              <a:t>3</a:t>
            </a:fld>
            <a:endParaRPr lang="en-US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See page 16 in textbook.</a:t>
            </a:r>
          </a:p>
          <a:p>
            <a:r>
              <a:rPr lang="en-US" sz="1200" dirty="0"/>
              <a:t>ANSWER: C</a:t>
            </a:r>
          </a:p>
          <a:p>
            <a:r>
              <a:rPr lang="en-US" sz="1200" dirty="0"/>
              <a:t>The next slide shows and explains the answer. 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171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E8A9FC9-8427-AC4D-B198-E3F91A6D3696}" type="slidenum">
              <a:rPr lang="en-US" sz="1200">
                <a:solidFill>
                  <a:prstClr val="black"/>
                </a:solidFill>
                <a:latin typeface="Arial" charset="0"/>
              </a:rPr>
              <a:pPr/>
              <a:t>4</a:t>
            </a:fld>
            <a:endParaRPr lang="en-US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See page 16 in textbook.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843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E8A9FC9-8427-AC4D-B198-E3F91A6D3696}" type="slidenum">
              <a:rPr lang="en-US" sz="1200">
                <a:solidFill>
                  <a:prstClr val="black"/>
                </a:solidFill>
                <a:latin typeface="Arial" charset="0"/>
              </a:rPr>
              <a:pPr/>
              <a:t>5</a:t>
            </a:fld>
            <a:endParaRPr lang="en-US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See page 16 in textbook.</a:t>
            </a:r>
          </a:p>
          <a:p>
            <a:r>
              <a:rPr lang="en-US" sz="1200" dirty="0"/>
              <a:t>ANSWER: B</a:t>
            </a:r>
          </a:p>
          <a:p>
            <a:r>
              <a:rPr lang="en-US" sz="1200" dirty="0"/>
              <a:t>The next slide shows and explains the answer. 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958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E8A9FC9-8427-AC4D-B198-E3F91A6D3696}" type="slidenum">
              <a:rPr lang="en-US" sz="1200">
                <a:solidFill>
                  <a:prstClr val="black"/>
                </a:solidFill>
                <a:latin typeface="Arial" charset="0"/>
              </a:rPr>
              <a:pPr/>
              <a:t>6</a:t>
            </a:fld>
            <a:endParaRPr lang="en-US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See page 16 in textbook.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763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E8A9FC9-8427-AC4D-B198-E3F91A6D3696}" type="slidenum">
              <a:rPr lang="en-US" sz="1200">
                <a:solidFill>
                  <a:prstClr val="black"/>
                </a:solidFill>
                <a:latin typeface="Arial" charset="0"/>
              </a:rPr>
              <a:pPr/>
              <a:t>7</a:t>
            </a:fld>
            <a:endParaRPr lang="en-US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See page 16 in textbook.</a:t>
            </a:r>
          </a:p>
          <a:p>
            <a:r>
              <a:rPr lang="en-US" sz="1200" dirty="0"/>
              <a:t>ANSWER: A</a:t>
            </a:r>
          </a:p>
          <a:p>
            <a:r>
              <a:rPr lang="en-US" sz="1200" dirty="0"/>
              <a:t>The next slide shows and explains the answer. 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127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E8A9FC9-8427-AC4D-B198-E3F91A6D3696}" type="slidenum">
              <a:rPr lang="en-US" sz="1200">
                <a:solidFill>
                  <a:prstClr val="black"/>
                </a:solidFill>
                <a:latin typeface="Arial" charset="0"/>
              </a:rPr>
              <a:pPr/>
              <a:t>8</a:t>
            </a:fld>
            <a:endParaRPr lang="en-US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See page 16 in textbook.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588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E8A9FC9-8427-AC4D-B198-E3F91A6D3696}" type="slidenum">
              <a:rPr lang="en-US" sz="1200">
                <a:solidFill>
                  <a:prstClr val="black"/>
                </a:solidFill>
                <a:latin typeface="Arial" charset="0"/>
              </a:rPr>
              <a:pPr/>
              <a:t>9</a:t>
            </a:fld>
            <a:endParaRPr lang="en-US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See page 16 in textbook.</a:t>
            </a:r>
          </a:p>
          <a:p>
            <a:r>
              <a:rPr lang="en-US" sz="1200" dirty="0"/>
              <a:t>ANSWER: B</a:t>
            </a:r>
          </a:p>
          <a:p>
            <a:r>
              <a:rPr lang="en-US" sz="1200" dirty="0"/>
              <a:t>The next slide shows and explains the answer. 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084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B525-4672-44C3-806E-337B93CF46F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5F59-828B-47C1-8B95-5F7390372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4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B525-4672-44C3-806E-337B93CF46F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5F59-828B-47C1-8B95-5F7390372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0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B525-4672-44C3-806E-337B93CF46F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5F59-828B-47C1-8B95-5F7390372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89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B525-4672-44C3-806E-337B93CF46F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5F59-828B-47C1-8B95-5F7390372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02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B525-4672-44C3-806E-337B93CF46F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5F59-828B-47C1-8B95-5F7390372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58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B525-4672-44C3-806E-337B93CF46F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5F59-828B-47C1-8B95-5F7390372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6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B525-4672-44C3-806E-337B93CF46F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5F59-828B-47C1-8B95-5F7390372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3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B525-4672-44C3-806E-337B93CF46F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5F59-828B-47C1-8B95-5F7390372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0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B525-4672-44C3-806E-337B93CF46F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5F59-828B-47C1-8B95-5F7390372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65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B525-4672-44C3-806E-337B93CF46F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5F59-828B-47C1-8B95-5F7390372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6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B525-4672-44C3-806E-337B93CF46F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5F59-828B-47C1-8B95-5F7390372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2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AB525-4672-44C3-806E-337B93CF46F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F5F59-828B-47C1-8B95-5F7390372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5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6" Type="http://schemas.openxmlformats.org/officeDocument/2006/relationships/image" Target="../media/image2.png"/><Relationship Id="rId5" Type="http://schemas.openxmlformats.org/officeDocument/2006/relationships/image" Target="../media/image6.jpg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.png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6" Type="http://schemas.openxmlformats.org/officeDocument/2006/relationships/image" Target="../media/image4.png"/><Relationship Id="rId5" Type="http://schemas.openxmlformats.org/officeDocument/2006/relationships/image" Target="../media/image6.jpg"/><Relationship Id="rId4" Type="http://schemas.openxmlformats.org/officeDocument/2006/relationships/notesSlide" Target="../notesSlides/notesSlide12.xml"/><Relationship Id="rId9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8.jpg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9.tiff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tiff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8.mp3"/><Relationship Id="rId1" Type="http://schemas.microsoft.com/office/2007/relationships/media" Target="../media/media8.mp3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audio" Target="../media/media8.mp3"/><Relationship Id="rId1" Type="http://schemas.microsoft.com/office/2007/relationships/media" Target="../media/media8.mp3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0.jpg"/><Relationship Id="rId2" Type="http://schemas.openxmlformats.org/officeDocument/2006/relationships/audio" Target="../media/media9.mp3"/><Relationship Id="rId1" Type="http://schemas.microsoft.com/office/2007/relationships/media" Target="../media/media9.mp3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audio" Target="../media/media9.mp3"/><Relationship Id="rId1" Type="http://schemas.microsoft.com/office/2007/relationships/media" Target="../media/media9.mp3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20.xml"/><Relationship Id="rId9" Type="http://schemas.openxmlformats.org/officeDocument/2006/relationships/image" Target="../media/image11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2.jpg"/><Relationship Id="rId2" Type="http://schemas.openxmlformats.org/officeDocument/2006/relationships/audio" Target="../media/media10.mp3"/><Relationship Id="rId1" Type="http://schemas.microsoft.com/office/2007/relationships/media" Target="../media/media10.mp3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audio" Target="../media/media10.mp3"/><Relationship Id="rId1" Type="http://schemas.microsoft.com/office/2007/relationships/media" Target="../media/media10.mp3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jp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704088"/>
            <a:ext cx="9162288" cy="1088136"/>
          </a:xfrm>
          <a:prstGeom prst="rect">
            <a:avLst/>
          </a:prstGeom>
          <a:solidFill>
            <a:srgbClr val="C4CA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FFFFFF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0"/>
            <a:ext cx="9162288" cy="704088"/>
          </a:xfrm>
          <a:prstGeom prst="rect">
            <a:avLst/>
          </a:prstGeom>
          <a:solidFill>
            <a:srgbClr val="2553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FFFFFF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46528"/>
            <a:ext cx="7772400" cy="646331"/>
          </a:xfrm>
        </p:spPr>
        <p:txBody>
          <a:bodyPr>
            <a:spAutoFit/>
          </a:bodyPr>
          <a:lstStyle/>
          <a:p>
            <a:pPr algn="l" eaLnBrk="1" hangingPunct="1"/>
            <a:r>
              <a:rPr lang="en-US" sz="4000" b="1" dirty="0">
                <a:solidFill>
                  <a:srgbClr val="C4CAE7"/>
                </a:solidFill>
                <a:latin typeface="+mn-lt"/>
                <a:ea typeface="ＭＳ Ｐゴシック" charset="0"/>
                <a:cs typeface="ＭＳ Ｐゴシック" charset="0"/>
              </a:rPr>
              <a:t>Unit One</a:t>
            </a:r>
            <a:endParaRPr lang="en-US" sz="4000" dirty="0">
              <a:solidFill>
                <a:srgbClr val="C4CAE7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679448" y="761336"/>
            <a:ext cx="7772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pPr algn="l" eaLnBrk="1" hangingPunct="1"/>
            <a:r>
              <a:rPr lang="en-US" sz="4800" b="1" dirty="0">
                <a:solidFill>
                  <a:srgbClr val="9F2785"/>
                </a:solidFill>
                <a:latin typeface="+mn-lt"/>
                <a:ea typeface="ＭＳ Ｐゴシック" charset="0"/>
                <a:cs typeface="ＭＳ Ｐゴシック" charset="0"/>
              </a:rPr>
              <a:t>Chapter 3</a:t>
            </a:r>
            <a:endParaRPr lang="en-US" sz="4800" dirty="0">
              <a:solidFill>
                <a:srgbClr val="9F2785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025522" y="3138996"/>
            <a:ext cx="3110874" cy="523220"/>
            <a:chOff x="1501522" y="3138996"/>
            <a:chExt cx="3110874" cy="523220"/>
          </a:xfrm>
        </p:grpSpPr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1501522" y="3348354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5" name="Rectangle 3"/>
            <p:cNvSpPr txBox="1">
              <a:spLocks noChangeArrowheads="1"/>
            </p:cNvSpPr>
            <p:nvPr/>
          </p:nvSpPr>
          <p:spPr bwMode="auto">
            <a:xfrm>
              <a:off x="1869196" y="3138996"/>
              <a:ext cx="2743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lvl1pPr marL="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9144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3716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8288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2860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7432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2004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6576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1588" algn="l" eaLnBrk="1" hangingPunct="1">
                <a:spcBef>
                  <a:spcPct val="0"/>
                </a:spcBef>
                <a:spcAft>
                  <a:spcPct val="50000"/>
                </a:spcAft>
                <a:tabLst>
                  <a:tab pos="568325" algn="l"/>
                  <a:tab pos="4119563" algn="l"/>
                  <a:tab pos="4460875" algn="l"/>
                </a:tabLst>
              </a:pPr>
              <a:r>
                <a:rPr lang="en-US" sz="2800" dirty="0">
                  <a:latin typeface="Tahoma" charset="0"/>
                  <a:ea typeface="ＭＳ Ｐゴシック" charset="0"/>
                  <a:cs typeface="ＭＳ Ｐゴシック" charset="0"/>
                </a:rPr>
                <a:t>impartial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020576" y="3763392"/>
            <a:ext cx="3115820" cy="523220"/>
            <a:chOff x="1496576" y="3763392"/>
            <a:chExt cx="3115820" cy="523220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1496576" y="3983988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6" name="Rectangle 3"/>
            <p:cNvSpPr txBox="1">
              <a:spLocks noChangeArrowheads="1"/>
            </p:cNvSpPr>
            <p:nvPr/>
          </p:nvSpPr>
          <p:spPr bwMode="auto">
            <a:xfrm>
              <a:off x="1869196" y="3763392"/>
              <a:ext cx="2743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lvl1pPr marL="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9144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3716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8288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2860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7432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2004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6576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1588" algn="l" eaLnBrk="1" hangingPunct="1">
                <a:spcBef>
                  <a:spcPct val="0"/>
                </a:spcBef>
                <a:spcAft>
                  <a:spcPct val="50000"/>
                </a:spcAft>
                <a:tabLst>
                  <a:tab pos="568325" algn="l"/>
                  <a:tab pos="4119563" algn="l"/>
                  <a:tab pos="4460875" algn="l"/>
                </a:tabLst>
              </a:pPr>
              <a:r>
                <a:rPr lang="en-US" sz="2800" dirty="0">
                  <a:latin typeface="Tahoma" charset="0"/>
                  <a:ea typeface="ＭＳ Ｐゴシック" charset="0"/>
                  <a:cs typeface="ＭＳ Ｐゴシック" charset="0"/>
                </a:rPr>
                <a:t>integrity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015630" y="4399026"/>
            <a:ext cx="3120766" cy="523220"/>
            <a:chOff x="1491630" y="4399026"/>
            <a:chExt cx="3120766" cy="523220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1491630" y="4608384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7" name="Rectangle 3"/>
            <p:cNvSpPr txBox="1">
              <a:spLocks noChangeArrowheads="1"/>
            </p:cNvSpPr>
            <p:nvPr/>
          </p:nvSpPr>
          <p:spPr bwMode="auto">
            <a:xfrm>
              <a:off x="1869196" y="4399026"/>
              <a:ext cx="2743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lvl1pPr marL="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9144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3716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8288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2860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7432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2004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6576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1588" algn="l" eaLnBrk="1" hangingPunct="1">
                <a:spcBef>
                  <a:spcPct val="0"/>
                </a:spcBef>
                <a:spcAft>
                  <a:spcPct val="50000"/>
                </a:spcAft>
                <a:tabLst>
                  <a:tab pos="568325" algn="l"/>
                  <a:tab pos="4119563" algn="l"/>
                  <a:tab pos="4460875" algn="l"/>
                </a:tabLst>
              </a:pPr>
              <a:r>
                <a:rPr lang="en-US" sz="2800" dirty="0">
                  <a:latin typeface="Tahoma" charset="0"/>
                  <a:ea typeface="ＭＳ Ｐゴシック" charset="0"/>
                  <a:cs typeface="ＭＳ Ｐゴシック" charset="0"/>
                </a:rPr>
                <a:t>legitimate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010684" y="5034660"/>
            <a:ext cx="3125712" cy="523220"/>
            <a:chOff x="1486684" y="5034660"/>
            <a:chExt cx="3125712" cy="523220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1486684" y="5232780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8" name="Rectangle 3"/>
            <p:cNvSpPr txBox="1">
              <a:spLocks noChangeArrowheads="1"/>
            </p:cNvSpPr>
            <p:nvPr/>
          </p:nvSpPr>
          <p:spPr bwMode="auto">
            <a:xfrm>
              <a:off x="1869196" y="5034660"/>
              <a:ext cx="2743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lvl1pPr marL="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9144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3716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8288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2860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7432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2004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6576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1588" algn="l" eaLnBrk="1" hangingPunct="1">
                <a:spcBef>
                  <a:spcPct val="0"/>
                </a:spcBef>
                <a:spcAft>
                  <a:spcPct val="50000"/>
                </a:spcAft>
                <a:tabLst>
                  <a:tab pos="568325" algn="l"/>
                  <a:tab pos="4119563" algn="l"/>
                  <a:tab pos="4460875" algn="l"/>
                </a:tabLst>
              </a:pPr>
              <a:r>
                <a:rPr lang="en-US" sz="2800" dirty="0">
                  <a:latin typeface="Tahoma" charset="0"/>
                  <a:ea typeface="ＭＳ Ｐゴシック" charset="0"/>
                  <a:cs typeface="ＭＳ Ｐゴシック" charset="0"/>
                </a:rPr>
                <a:t>lenient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030468" y="2523744"/>
            <a:ext cx="3105928" cy="523220"/>
            <a:chOff x="1506468" y="2523744"/>
            <a:chExt cx="3105928" cy="523220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1506468" y="2712720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21" name="Rectangle 3"/>
            <p:cNvSpPr txBox="1">
              <a:spLocks noChangeArrowheads="1"/>
            </p:cNvSpPr>
            <p:nvPr/>
          </p:nvSpPr>
          <p:spPr bwMode="auto">
            <a:xfrm>
              <a:off x="1869196" y="2523744"/>
              <a:ext cx="2743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lvl1pPr marL="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9144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3716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8288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2860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7432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2004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6576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1588" algn="l" eaLnBrk="1" hangingPunct="1">
                <a:spcBef>
                  <a:spcPct val="0"/>
                </a:spcBef>
                <a:spcAft>
                  <a:spcPct val="50000"/>
                </a:spcAft>
                <a:tabLst>
                  <a:tab pos="568325" algn="l"/>
                  <a:tab pos="4119563" algn="l"/>
                  <a:tab pos="4460875" algn="l"/>
                </a:tabLst>
              </a:pPr>
              <a:r>
                <a:rPr lang="en-US" sz="2800" dirty="0">
                  <a:latin typeface="Tahoma" charset="0"/>
                  <a:ea typeface="ＭＳ Ｐゴシック" charset="0"/>
                  <a:cs typeface="ＭＳ Ｐゴシック" charset="0"/>
                </a:rPr>
                <a:t>delete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522102" y="3138996"/>
            <a:ext cx="3110874" cy="523220"/>
            <a:chOff x="4998102" y="3138996"/>
            <a:chExt cx="3110874" cy="523220"/>
          </a:xfrm>
        </p:grpSpPr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4998102" y="3348354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25" name="Rectangle 3"/>
            <p:cNvSpPr txBox="1">
              <a:spLocks noChangeArrowheads="1"/>
            </p:cNvSpPr>
            <p:nvPr/>
          </p:nvSpPr>
          <p:spPr bwMode="auto">
            <a:xfrm>
              <a:off x="5365776" y="3138996"/>
              <a:ext cx="2743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lvl1pPr marL="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9144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3716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8288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2860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7432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2004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6576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1588" algn="l" eaLnBrk="1" hangingPunct="1">
                <a:spcBef>
                  <a:spcPct val="0"/>
                </a:spcBef>
                <a:spcAft>
                  <a:spcPct val="50000"/>
                </a:spcAft>
                <a:tabLst>
                  <a:tab pos="568325" algn="l"/>
                  <a:tab pos="4119563" algn="l"/>
                  <a:tab pos="4460875" algn="l"/>
                </a:tabLst>
              </a:pPr>
              <a:r>
                <a:rPr lang="en-US" sz="2800" dirty="0">
                  <a:latin typeface="Tahoma" charset="0"/>
                  <a:ea typeface="ＭＳ Ｐゴシック" charset="0"/>
                  <a:cs typeface="ＭＳ Ｐゴシック" charset="0"/>
                </a:rPr>
                <a:t>morale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517156" y="3763392"/>
            <a:ext cx="3115820" cy="523220"/>
            <a:chOff x="4993156" y="3763392"/>
            <a:chExt cx="3115820" cy="523220"/>
          </a:xfrm>
        </p:grpSpPr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4993156" y="3983988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26" name="Rectangle 3"/>
            <p:cNvSpPr txBox="1">
              <a:spLocks noChangeArrowheads="1"/>
            </p:cNvSpPr>
            <p:nvPr/>
          </p:nvSpPr>
          <p:spPr bwMode="auto">
            <a:xfrm>
              <a:off x="5365776" y="3763392"/>
              <a:ext cx="2743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lvl1pPr marL="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9144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3716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8288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2860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7432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2004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6576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1588" algn="l" eaLnBrk="1" hangingPunct="1">
                <a:spcBef>
                  <a:spcPct val="0"/>
                </a:spcBef>
                <a:spcAft>
                  <a:spcPct val="50000"/>
                </a:spcAft>
                <a:tabLst>
                  <a:tab pos="568325" algn="l"/>
                  <a:tab pos="4119563" algn="l"/>
                  <a:tab pos="4460875" algn="l"/>
                </a:tabLst>
              </a:pPr>
              <a:r>
                <a:rPr lang="en-US" sz="2800" dirty="0">
                  <a:latin typeface="Tahoma" charset="0"/>
                  <a:ea typeface="ＭＳ Ｐゴシック" charset="0"/>
                  <a:cs typeface="ＭＳ Ｐゴシック" charset="0"/>
                </a:rPr>
                <a:t>naive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512210" y="4399026"/>
            <a:ext cx="3120766" cy="523220"/>
            <a:chOff x="4988210" y="4399026"/>
            <a:chExt cx="3120766" cy="523220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4988210" y="4608384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27" name="Rectangle 3"/>
            <p:cNvSpPr txBox="1">
              <a:spLocks noChangeArrowheads="1"/>
            </p:cNvSpPr>
            <p:nvPr/>
          </p:nvSpPr>
          <p:spPr bwMode="auto">
            <a:xfrm>
              <a:off x="5365776" y="4399026"/>
              <a:ext cx="2743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lvl1pPr marL="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9144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3716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8288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2860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7432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2004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6576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1588" algn="l" eaLnBrk="1" hangingPunct="1">
                <a:spcBef>
                  <a:spcPct val="0"/>
                </a:spcBef>
                <a:spcAft>
                  <a:spcPct val="50000"/>
                </a:spcAft>
                <a:tabLst>
                  <a:tab pos="568325" algn="l"/>
                  <a:tab pos="4119563" algn="l"/>
                  <a:tab pos="4460875" algn="l"/>
                </a:tabLst>
              </a:pPr>
              <a:r>
                <a:rPr lang="en-US" sz="2800" dirty="0">
                  <a:latin typeface="Tahoma" charset="0"/>
                  <a:ea typeface="ＭＳ Ｐゴシック" charset="0"/>
                  <a:cs typeface="ＭＳ Ｐゴシック" charset="0"/>
                </a:rPr>
                <a:t>overt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507264" y="4971170"/>
            <a:ext cx="3125712" cy="523220"/>
            <a:chOff x="4983264" y="4971170"/>
            <a:chExt cx="3125712" cy="523220"/>
          </a:xfrm>
        </p:grpSpPr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983264" y="5169290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28" name="Rectangle 3"/>
            <p:cNvSpPr txBox="1">
              <a:spLocks noChangeArrowheads="1"/>
            </p:cNvSpPr>
            <p:nvPr/>
          </p:nvSpPr>
          <p:spPr bwMode="auto">
            <a:xfrm>
              <a:off x="5365776" y="4971170"/>
              <a:ext cx="2743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lvl1pPr marL="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9144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3716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8288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2860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7432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2004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6576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1588" algn="l" eaLnBrk="1" hangingPunct="1">
                <a:spcBef>
                  <a:spcPct val="0"/>
                </a:spcBef>
                <a:spcAft>
                  <a:spcPct val="50000"/>
                </a:spcAft>
                <a:tabLst>
                  <a:tab pos="568325" algn="l"/>
                  <a:tab pos="4119563" algn="l"/>
                  <a:tab pos="4460875" algn="l"/>
                </a:tabLst>
              </a:pPr>
              <a:r>
                <a:rPr lang="en-US" sz="2800" dirty="0">
                  <a:latin typeface="Tahoma" charset="0"/>
                  <a:ea typeface="ＭＳ Ｐゴシック" charset="0"/>
                  <a:cs typeface="ＭＳ Ｐゴシック" charset="0"/>
                </a:rPr>
                <a:t>undermine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527048" y="2523744"/>
            <a:ext cx="3105928" cy="523220"/>
            <a:chOff x="5003048" y="2523744"/>
            <a:chExt cx="3105928" cy="523220"/>
          </a:xfrm>
        </p:grpSpPr>
        <p:sp>
          <p:nvSpPr>
            <p:cNvPr id="30" name="Oval 29"/>
            <p:cNvSpPr>
              <a:spLocks noChangeAspect="1"/>
            </p:cNvSpPr>
            <p:nvPr/>
          </p:nvSpPr>
          <p:spPr>
            <a:xfrm>
              <a:off x="5003048" y="2712720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29" name="Rectangle 3"/>
            <p:cNvSpPr txBox="1">
              <a:spLocks noChangeArrowheads="1"/>
            </p:cNvSpPr>
            <p:nvPr/>
          </p:nvSpPr>
          <p:spPr bwMode="auto">
            <a:xfrm>
              <a:off x="5365776" y="2523744"/>
              <a:ext cx="2743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lvl1pPr marL="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9144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3716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8288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2860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7432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2004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6576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1588" algn="l" eaLnBrk="1" hangingPunct="1">
                <a:spcBef>
                  <a:spcPct val="0"/>
                </a:spcBef>
                <a:spcAft>
                  <a:spcPct val="50000"/>
                </a:spcAft>
                <a:tabLst>
                  <a:tab pos="568325" algn="l"/>
                  <a:tab pos="4119563" algn="l"/>
                  <a:tab pos="4460875" algn="l"/>
                </a:tabLst>
              </a:pPr>
              <a:r>
                <a:rPr lang="en-US" sz="2800" dirty="0">
                  <a:latin typeface="Tahoma" charset="0"/>
                  <a:ea typeface="ＭＳ Ｐゴシック" charset="0"/>
                  <a:cs typeface="ＭＳ Ｐゴシック" charset="0"/>
                </a:rPr>
                <a:t>menace</a:t>
              </a:r>
            </a:p>
          </p:txBody>
        </p:sp>
      </p:grpSp>
      <p:sp>
        <p:nvSpPr>
          <p:cNvPr id="4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790688" y="6588973"/>
            <a:ext cx="2895600" cy="274320"/>
          </a:xfrm>
        </p:spPr>
        <p:txBody>
          <a:bodyPr/>
          <a:lstStyle/>
          <a:p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Times New Roman"/>
                <a:cs typeface="Times New Roman"/>
              </a:rPr>
              <a:t>Copyright © 2018 Townsend Press. All rights reserved.  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782F3D87-D82D-A043-A932-C338811405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0969" y="794902"/>
            <a:ext cx="903064" cy="914400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28222809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524000" y="292608"/>
            <a:ext cx="9162288" cy="411480"/>
          </a:xfrm>
          <a:prstGeom prst="rect">
            <a:avLst/>
          </a:prstGeom>
          <a:solidFill>
            <a:srgbClr val="C4CA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524000" y="0"/>
            <a:ext cx="9162288" cy="292608"/>
          </a:xfrm>
          <a:prstGeom prst="rect">
            <a:avLst/>
          </a:prstGeom>
          <a:solidFill>
            <a:srgbClr val="2553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7C7BA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52164" y="340848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F2785"/>
                </a:solidFill>
                <a:latin typeface="Arial"/>
                <a:cs typeface="Arial"/>
              </a:rPr>
              <a:t>Ten Words in Context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303532" y="1523191"/>
            <a:ext cx="7418316" cy="707886"/>
            <a:chOff x="779532" y="1619540"/>
            <a:chExt cx="7418316" cy="707886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779532" y="1757490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65949" y="1619540"/>
              <a:ext cx="71318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Naomi gave her coach a doctor’s note to show she had a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legitimate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 reason for missing the soccer game.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303532" y="2237491"/>
            <a:ext cx="7783193" cy="707886"/>
            <a:chOff x="779532" y="2333840"/>
            <a:chExt cx="7424609" cy="707886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779532" y="2483028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72242" y="2333840"/>
              <a:ext cx="71318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Any company that guarantees to make all investors millionaires can’t possibly be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legitimate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.</a:t>
              </a:r>
            </a:p>
          </p:txBody>
        </p:sp>
      </p:grp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7007001" y="3025424"/>
            <a:ext cx="272114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i="1" dirty="0">
                <a:solidFill>
                  <a:srgbClr val="2553A4"/>
                </a:solidFill>
              </a:rPr>
              <a:t>Legitimate </a:t>
            </a:r>
            <a:r>
              <a:rPr lang="en-US" sz="2000" dirty="0"/>
              <a:t>means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A.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safe.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00B400"/>
                </a:solidFill>
              </a:rPr>
              <a:t>B.</a:t>
            </a:r>
            <a:r>
              <a:rPr lang="en-US" sz="2000" dirty="0">
                <a:solidFill>
                  <a:srgbClr val="00B400"/>
                </a:solidFill>
              </a:rPr>
              <a:t> legal.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C.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healthy.  </a:t>
            </a:r>
          </a:p>
        </p:txBody>
      </p:sp>
      <p:pic>
        <p:nvPicPr>
          <p:cNvPr id="17" name="Picture 16" descr="dingbat check.png"/>
          <p:cNvPicPr preferRelativeResize="0"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9" t="7443" r="12425" b="-778"/>
          <a:stretch/>
        </p:blipFill>
        <p:spPr>
          <a:xfrm>
            <a:off x="8092040" y="3777469"/>
            <a:ext cx="228600" cy="274320"/>
          </a:xfrm>
          <a:prstGeom prst="rect">
            <a:avLst/>
          </a:prstGeom>
          <a:ln>
            <a:solidFill>
              <a:srgbClr val="00B400"/>
            </a:solidFill>
          </a:ln>
        </p:spPr>
      </p:pic>
      <p:sp>
        <p:nvSpPr>
          <p:cNvPr id="1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790688" y="6588973"/>
            <a:ext cx="2895600" cy="274320"/>
          </a:xfrm>
        </p:spPr>
        <p:txBody>
          <a:bodyPr/>
          <a:lstStyle/>
          <a:p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Times New Roman"/>
                <a:cs typeface="Times New Roman"/>
              </a:rPr>
              <a:t>Copyright © 2018 Townsend Press. All rights reserved.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15058" y="9345"/>
            <a:ext cx="1596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C4CAE7"/>
                </a:solidFill>
                <a:latin typeface="Arial"/>
                <a:cs typeface="Arial"/>
              </a:rPr>
              <a:t>Unit One / Chapter 3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667000" y="969264"/>
            <a:ext cx="6781800" cy="493712"/>
            <a:chOff x="1143000" y="1443038"/>
            <a:chExt cx="6781800" cy="493712"/>
          </a:xfrm>
        </p:grpSpPr>
        <p:sp>
          <p:nvSpPr>
            <p:cNvPr id="19" name="Rectangle 36"/>
            <p:cNvSpPr>
              <a:spLocks noChangeArrowheads="1"/>
            </p:cNvSpPr>
            <p:nvPr/>
          </p:nvSpPr>
          <p:spPr bwMode="auto">
            <a:xfrm>
              <a:off x="1143000" y="1443038"/>
              <a:ext cx="67818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2553A4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2400" dirty="0">
                <a:latin typeface="Arial" charset="0"/>
              </a:endParaRPr>
            </a:p>
          </p:txBody>
        </p:sp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1146175" y="1447800"/>
              <a:ext cx="2206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sz="2400" b="1" dirty="0">
                  <a:solidFill>
                    <a:srgbClr val="9F2785"/>
                  </a:solidFill>
                </a:rPr>
                <a:t>4</a:t>
              </a:r>
              <a:r>
                <a:rPr lang="en-US" sz="2400" dirty="0"/>
                <a:t>  </a:t>
              </a:r>
              <a:r>
                <a:rPr lang="en-US" sz="2400" b="1" dirty="0">
                  <a:solidFill>
                    <a:srgbClr val="2553A4"/>
                  </a:solidFill>
                </a:rPr>
                <a:t>legitimate</a:t>
              </a:r>
              <a:endParaRPr lang="en-US" sz="2400" dirty="0">
                <a:solidFill>
                  <a:srgbClr val="2553A4"/>
                </a:solidFill>
              </a:endParaRPr>
            </a:p>
          </p:txBody>
        </p:sp>
        <p:sp>
          <p:nvSpPr>
            <p:cNvPr id="22" name="Rectangle 15"/>
            <p:cNvSpPr>
              <a:spLocks noChangeArrowheads="1"/>
            </p:cNvSpPr>
            <p:nvPr/>
          </p:nvSpPr>
          <p:spPr bwMode="auto">
            <a:xfrm>
              <a:off x="6022975" y="1479550"/>
              <a:ext cx="15970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r"/>
              <a:r>
                <a:rPr lang="en-US" dirty="0">
                  <a:latin typeface="Times New Roman"/>
                  <a:cs typeface="Times New Roman"/>
                </a:rPr>
                <a:t>– </a:t>
              </a:r>
              <a:r>
                <a:rPr lang="en-US" i="1" dirty="0">
                  <a:latin typeface="Times New Roman"/>
                  <a:cs typeface="Times New Roman"/>
                </a:rPr>
                <a:t>adjective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pic>
          <p:nvPicPr>
            <p:cNvPr id="24" name="Picture 9" descr="pron 03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264" t="24934" r="2718" b="62338"/>
            <a:stretch>
              <a:fillRect/>
            </a:stretch>
          </p:blipFill>
          <p:spPr bwMode="auto">
            <a:xfrm>
              <a:off x="3936726" y="1544638"/>
              <a:ext cx="1404937" cy="331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legitimate.mp3">
              <a:hlinkClick r:id="" action="ppaction://media"/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7"/>
            <a:stretch>
              <a:fillRect/>
            </a:stretch>
          </p:blipFill>
          <p:spPr>
            <a:xfrm>
              <a:off x="5694567" y="1510665"/>
              <a:ext cx="365760" cy="365760"/>
            </a:xfrm>
            <a:prstGeom prst="rect">
              <a:avLst/>
            </a:prstGeom>
          </p:spPr>
        </p:pic>
      </p:grp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2667000" y="5105400"/>
            <a:ext cx="741972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Ins="0">
            <a:spAutoFit/>
          </a:bodyPr>
          <a:lstStyle/>
          <a:p>
            <a:pPr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dirty="0">
                <a:solidFill>
                  <a:srgbClr val="2553A4"/>
                </a:solidFill>
              </a:rPr>
              <a:t>A doctor would be able to write a note giving a </a:t>
            </a:r>
            <a:r>
              <a:rPr lang="en-US" dirty="0">
                <a:solidFill>
                  <a:srgbClr val="9F2785"/>
                </a:solidFill>
              </a:rPr>
              <a:t>legal</a:t>
            </a:r>
            <a:r>
              <a:rPr lang="en-US" dirty="0">
                <a:solidFill>
                  <a:srgbClr val="2553A4"/>
                </a:solidFill>
              </a:rPr>
              <a:t> reason for missing a soccer game. A company that guarantees to make all investors millionaires must be doing things that are not </a:t>
            </a:r>
            <a:r>
              <a:rPr lang="en-US" dirty="0">
                <a:solidFill>
                  <a:srgbClr val="9F2785"/>
                </a:solidFill>
              </a:rPr>
              <a:t>legal</a:t>
            </a:r>
            <a:r>
              <a:rPr lang="en-US" dirty="0">
                <a:solidFill>
                  <a:srgbClr val="2553A4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342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522533" y="4345768"/>
            <a:ext cx="2884258" cy="2452152"/>
            <a:chOff x="-1467" y="4345768"/>
            <a:chExt cx="2884258" cy="2452152"/>
          </a:xfrm>
        </p:grpSpPr>
        <p:sp>
          <p:nvSpPr>
            <p:cNvPr id="26" name="TextBox 25"/>
            <p:cNvSpPr txBox="1"/>
            <p:nvPr/>
          </p:nvSpPr>
          <p:spPr>
            <a:xfrm rot="16200000">
              <a:off x="-817557" y="5429684"/>
              <a:ext cx="186301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imes New Roman"/>
                  <a:cs typeface="Times New Roman"/>
                </a:rPr>
                <a:t>© Parinyabinsuk | Dreamstime.com 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8995" y="6428588"/>
              <a:ext cx="23221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Times New Roman"/>
                  <a:cs typeface="Times New Roman"/>
                </a:rPr>
                <a:t>A NOT </a:t>
              </a:r>
              <a:r>
                <a:rPr lang="en-US" dirty="0">
                  <a:solidFill>
                    <a:srgbClr val="2553A4"/>
                  </a:solidFill>
                  <a:latin typeface="Times New Roman"/>
                  <a:cs typeface="Times New Roman"/>
                </a:rPr>
                <a:t>lenient</a:t>
              </a:r>
              <a:r>
                <a:rPr lang="en-US" dirty="0">
                  <a:latin typeface="Times New Roman"/>
                  <a:cs typeface="Times New Roman"/>
                </a:rPr>
                <a:t> mother </a:t>
              </a:r>
            </a:p>
          </p:txBody>
        </p:sp>
        <p:pic>
          <p:nvPicPr>
            <p:cNvPr id="9" name="Picture 8" descr="lenient not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130" y="4345768"/>
              <a:ext cx="2658661" cy="2103120"/>
            </a:xfrm>
            <a:prstGeom prst="rect">
              <a:avLst/>
            </a:prstGeom>
            <a:ln w="19050">
              <a:solidFill>
                <a:srgbClr val="B41A2D"/>
              </a:solidFill>
            </a:ln>
          </p:spPr>
        </p:pic>
      </p:grpSp>
      <p:sp>
        <p:nvSpPr>
          <p:cNvPr id="36" name="Rectangle 35"/>
          <p:cNvSpPr/>
          <p:nvPr/>
        </p:nvSpPr>
        <p:spPr>
          <a:xfrm>
            <a:off x="1524000" y="292608"/>
            <a:ext cx="9162288" cy="411480"/>
          </a:xfrm>
          <a:prstGeom prst="rect">
            <a:avLst/>
          </a:prstGeom>
          <a:solidFill>
            <a:srgbClr val="C4CA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524000" y="0"/>
            <a:ext cx="9162288" cy="292608"/>
          </a:xfrm>
          <a:prstGeom prst="rect">
            <a:avLst/>
          </a:prstGeom>
          <a:solidFill>
            <a:srgbClr val="2553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7C7BA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52164" y="340848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F2785"/>
                </a:solidFill>
                <a:latin typeface="Arial"/>
                <a:cs typeface="Arial"/>
              </a:rPr>
              <a:t>Ten Words in Context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303532" y="1523191"/>
            <a:ext cx="7342912" cy="707886"/>
            <a:chOff x="779532" y="1619540"/>
            <a:chExt cx="7342912" cy="707886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779532" y="1757490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65949" y="1619540"/>
              <a:ext cx="70564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Ms. Hall is very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lenient</a:t>
              </a:r>
              <a:r>
                <a:rPr lang="en-US" sz="2000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about late papers. If you hand one in even a week late, she doesn’t lower your grade.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303532" y="2237492"/>
            <a:ext cx="7661802" cy="1015663"/>
            <a:chOff x="779532" y="2333840"/>
            <a:chExt cx="7424609" cy="1015663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779532" y="2483028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72242" y="2333840"/>
              <a:ext cx="713189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Mom wouldn’t let us feed our poodle during dinner. But Dad, who was more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lenient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, would look the other way when we slipped the </a:t>
              </a:r>
            </a:p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dog something under the table.</a:t>
              </a:r>
            </a:p>
          </p:txBody>
        </p:sp>
      </p:grp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7654487" y="3025157"/>
            <a:ext cx="272114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i="1" dirty="0">
                <a:solidFill>
                  <a:srgbClr val="2553A4"/>
                </a:solidFill>
              </a:rPr>
              <a:t>Lenient </a:t>
            </a:r>
            <a:r>
              <a:rPr lang="en-US" sz="2000" dirty="0"/>
              <a:t>means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A.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heartless.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B.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easygoing.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C.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honest.  </a:t>
            </a:r>
          </a:p>
        </p:txBody>
      </p:sp>
      <p:sp>
        <p:nvSpPr>
          <p:cNvPr id="1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790688" y="6588973"/>
            <a:ext cx="2895600" cy="274320"/>
          </a:xfrm>
        </p:spPr>
        <p:txBody>
          <a:bodyPr/>
          <a:lstStyle/>
          <a:p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Times New Roman"/>
                <a:cs typeface="Times New Roman"/>
              </a:rPr>
              <a:t>Copyright © 2018 Townsend Press. All rights reserved.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15058" y="9345"/>
            <a:ext cx="1596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C4CAE7"/>
                </a:solidFill>
                <a:latin typeface="Arial"/>
                <a:cs typeface="Arial"/>
              </a:rPr>
              <a:t>Unit One / Chapter 3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667000" y="969264"/>
            <a:ext cx="6781800" cy="493712"/>
            <a:chOff x="1143000" y="1443038"/>
            <a:chExt cx="6781800" cy="493712"/>
          </a:xfrm>
        </p:grpSpPr>
        <p:sp>
          <p:nvSpPr>
            <p:cNvPr id="19" name="Rectangle 36"/>
            <p:cNvSpPr>
              <a:spLocks noChangeArrowheads="1"/>
            </p:cNvSpPr>
            <p:nvPr/>
          </p:nvSpPr>
          <p:spPr bwMode="auto">
            <a:xfrm>
              <a:off x="1143000" y="1443038"/>
              <a:ext cx="67818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2553A4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2400" dirty="0">
                <a:latin typeface="Arial" charset="0"/>
              </a:endParaRPr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>
              <a:off x="1146175" y="1447800"/>
              <a:ext cx="2206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sz="2400" b="1" dirty="0">
                  <a:solidFill>
                    <a:srgbClr val="9F2785"/>
                  </a:solidFill>
                </a:rPr>
                <a:t>5</a:t>
              </a:r>
              <a:r>
                <a:rPr lang="en-US" sz="2400" dirty="0"/>
                <a:t>  </a:t>
              </a:r>
              <a:r>
                <a:rPr lang="en-US" sz="2400" b="1" dirty="0">
                  <a:solidFill>
                    <a:srgbClr val="2553A4"/>
                  </a:solidFill>
                </a:rPr>
                <a:t>lenient</a:t>
              </a:r>
              <a:endParaRPr lang="en-US" sz="2400" dirty="0">
                <a:solidFill>
                  <a:srgbClr val="2553A4"/>
                </a:solidFill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6022975" y="1479550"/>
              <a:ext cx="15970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r"/>
              <a:r>
                <a:rPr lang="en-US" dirty="0">
                  <a:latin typeface="Times New Roman"/>
                  <a:cs typeface="Times New Roman"/>
                </a:rPr>
                <a:t>– </a:t>
              </a:r>
              <a:r>
                <a:rPr lang="en-US" i="1" dirty="0">
                  <a:latin typeface="Times New Roman"/>
                  <a:cs typeface="Times New Roman"/>
                </a:rPr>
                <a:t>adjective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pic>
          <p:nvPicPr>
            <p:cNvPr id="24" name="Picture 9" descr="pron 03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753" r="61131" b="42078"/>
            <a:stretch>
              <a:fillRect/>
            </a:stretch>
          </p:blipFill>
          <p:spPr bwMode="auto">
            <a:xfrm>
              <a:off x="3991540" y="1573213"/>
              <a:ext cx="1162050" cy="290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lenient.mp3">
              <a:hlinkClick r:id="" action="ppaction://media"/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7"/>
            <a:stretch>
              <a:fillRect/>
            </a:stretch>
          </p:blipFill>
          <p:spPr>
            <a:xfrm>
              <a:off x="5619863" y="1504513"/>
              <a:ext cx="365760" cy="365760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4118874" y="3215018"/>
            <a:ext cx="2780362" cy="2460828"/>
            <a:chOff x="2594874" y="3215018"/>
            <a:chExt cx="2780362" cy="2460828"/>
          </a:xfrm>
        </p:grpSpPr>
        <p:sp>
          <p:nvSpPr>
            <p:cNvPr id="25" name="TextBox 24"/>
            <p:cNvSpPr txBox="1"/>
            <p:nvPr/>
          </p:nvSpPr>
          <p:spPr>
            <a:xfrm>
              <a:off x="3377873" y="5306514"/>
              <a:ext cx="1832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Times New Roman"/>
                  <a:cs typeface="Times New Roman"/>
                </a:rPr>
                <a:t>A </a:t>
              </a:r>
              <a:r>
                <a:rPr lang="en-US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lenient</a:t>
              </a:r>
              <a:r>
                <a:rPr lang="en-US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  <a:r>
                <a:rPr lang="en-US" dirty="0">
                  <a:latin typeface="Times New Roman"/>
                  <a:cs typeface="Times New Roman"/>
                </a:rPr>
                <a:t>mother 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 rot="5400000" flipH="1">
              <a:off x="4317093" y="4042329"/>
              <a:ext cx="188545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imes New Roman"/>
                  <a:cs typeface="Times New Roman"/>
                </a:rPr>
                <a:t>© Susan Sheldon | Dreamstime.com </a:t>
              </a:r>
            </a:p>
          </p:txBody>
        </p:sp>
        <p:pic>
          <p:nvPicPr>
            <p:cNvPr id="7" name="Picture 6" descr="lenient.jp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874" y="3294834"/>
              <a:ext cx="2558716" cy="2011680"/>
            </a:xfrm>
            <a:prstGeom prst="rect">
              <a:avLst/>
            </a:prstGeom>
            <a:ln w="19050">
              <a:solidFill>
                <a:srgbClr val="2553A4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75937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522533" y="4345768"/>
            <a:ext cx="2884258" cy="2452152"/>
            <a:chOff x="-1467" y="4345768"/>
            <a:chExt cx="2884258" cy="2452152"/>
          </a:xfrm>
        </p:grpSpPr>
        <p:sp>
          <p:nvSpPr>
            <p:cNvPr id="26" name="TextBox 25"/>
            <p:cNvSpPr txBox="1"/>
            <p:nvPr/>
          </p:nvSpPr>
          <p:spPr>
            <a:xfrm rot="16200000">
              <a:off x="-817557" y="5429684"/>
              <a:ext cx="186301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imes New Roman"/>
                  <a:cs typeface="Times New Roman"/>
                </a:rPr>
                <a:t>© Parinyabinsuk | Dreamstime.com 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8995" y="6428588"/>
              <a:ext cx="23221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Times New Roman"/>
                  <a:cs typeface="Times New Roman"/>
                </a:rPr>
                <a:t>A NOT </a:t>
              </a:r>
              <a:r>
                <a:rPr lang="en-US" dirty="0">
                  <a:solidFill>
                    <a:srgbClr val="2553A4"/>
                  </a:solidFill>
                  <a:latin typeface="Times New Roman"/>
                  <a:cs typeface="Times New Roman"/>
                </a:rPr>
                <a:t>lenient</a:t>
              </a:r>
              <a:r>
                <a:rPr lang="en-US" dirty="0">
                  <a:latin typeface="Times New Roman"/>
                  <a:cs typeface="Times New Roman"/>
                </a:rPr>
                <a:t> mother </a:t>
              </a:r>
            </a:p>
          </p:txBody>
        </p:sp>
        <p:pic>
          <p:nvPicPr>
            <p:cNvPr id="9" name="Picture 8" descr="lenient not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130" y="4345768"/>
              <a:ext cx="2658661" cy="2103120"/>
            </a:xfrm>
            <a:prstGeom prst="rect">
              <a:avLst/>
            </a:prstGeom>
            <a:ln w="19050">
              <a:solidFill>
                <a:srgbClr val="B41A2D"/>
              </a:solidFill>
            </a:ln>
          </p:spPr>
        </p:pic>
      </p:grp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7654487" y="3025157"/>
            <a:ext cx="272114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i="1" dirty="0">
                <a:solidFill>
                  <a:srgbClr val="2553A4"/>
                </a:solidFill>
              </a:rPr>
              <a:t>Lenient </a:t>
            </a:r>
            <a:r>
              <a:rPr lang="en-US" sz="2000" dirty="0"/>
              <a:t>means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A.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heartless.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00B400"/>
                </a:solidFill>
              </a:rPr>
              <a:t>B.</a:t>
            </a:r>
            <a:r>
              <a:rPr lang="en-US" sz="2000" dirty="0">
                <a:solidFill>
                  <a:srgbClr val="00B400"/>
                </a:solidFill>
              </a:rPr>
              <a:t> easygoing.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C.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honest. 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524000" y="292608"/>
            <a:ext cx="9162288" cy="411480"/>
          </a:xfrm>
          <a:prstGeom prst="rect">
            <a:avLst/>
          </a:prstGeom>
          <a:solidFill>
            <a:srgbClr val="C4CA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524000" y="0"/>
            <a:ext cx="9162288" cy="292608"/>
          </a:xfrm>
          <a:prstGeom prst="rect">
            <a:avLst/>
          </a:prstGeom>
          <a:solidFill>
            <a:srgbClr val="2553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7C7BA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52164" y="340848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F2785"/>
                </a:solidFill>
                <a:latin typeface="Arial"/>
                <a:cs typeface="Arial"/>
              </a:rPr>
              <a:t>Ten Words in Context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303532" y="1523191"/>
            <a:ext cx="7268400" cy="707886"/>
            <a:chOff x="779532" y="1619540"/>
            <a:chExt cx="7268400" cy="707886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779532" y="1757490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65949" y="1619540"/>
              <a:ext cx="698198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Ms. Hall is very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lenient</a:t>
              </a:r>
              <a:r>
                <a:rPr lang="en-US" sz="2000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about late papers. If you hand one in even a week late, she doesn’t lower your grade.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303532" y="2237492"/>
            <a:ext cx="7661802" cy="1015663"/>
            <a:chOff x="779532" y="2333840"/>
            <a:chExt cx="7424609" cy="1015663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779532" y="2483028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72242" y="2333840"/>
              <a:ext cx="713189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Mom wouldn’t let us feed our poodle during dinner. But Dad, who was more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lenient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, would look the other way when we slipped the </a:t>
              </a:r>
            </a:p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dog something under the table.</a:t>
              </a:r>
            </a:p>
          </p:txBody>
        </p:sp>
      </p:grpSp>
      <p:pic>
        <p:nvPicPr>
          <p:cNvPr id="17" name="Picture 16" descr="dingbat check.png"/>
          <p:cNvPicPr preferRelativeResize="0"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9" t="7443" r="12425" b="-778"/>
          <a:stretch/>
        </p:blipFill>
        <p:spPr>
          <a:xfrm>
            <a:off x="9343332" y="3777469"/>
            <a:ext cx="228600" cy="274320"/>
          </a:xfrm>
          <a:prstGeom prst="rect">
            <a:avLst/>
          </a:prstGeom>
          <a:ln>
            <a:solidFill>
              <a:srgbClr val="00B400"/>
            </a:solidFill>
          </a:ln>
        </p:spPr>
      </p:pic>
      <p:sp>
        <p:nvSpPr>
          <p:cNvPr id="1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790688" y="6588973"/>
            <a:ext cx="2895600" cy="274320"/>
          </a:xfrm>
        </p:spPr>
        <p:txBody>
          <a:bodyPr/>
          <a:lstStyle/>
          <a:p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Times New Roman"/>
                <a:cs typeface="Times New Roman"/>
              </a:rPr>
              <a:t>Copyright © 2018 Townsend Press. All rights reserved.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15058" y="9345"/>
            <a:ext cx="1596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C4CAE7"/>
                </a:solidFill>
                <a:latin typeface="Arial"/>
                <a:cs typeface="Arial"/>
              </a:rPr>
              <a:t>Unit One / Chapter 3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667000" y="969264"/>
            <a:ext cx="6781800" cy="493712"/>
            <a:chOff x="1143000" y="1443038"/>
            <a:chExt cx="6781800" cy="493712"/>
          </a:xfrm>
        </p:grpSpPr>
        <p:sp>
          <p:nvSpPr>
            <p:cNvPr id="19" name="Rectangle 36"/>
            <p:cNvSpPr>
              <a:spLocks noChangeArrowheads="1"/>
            </p:cNvSpPr>
            <p:nvPr/>
          </p:nvSpPr>
          <p:spPr bwMode="auto">
            <a:xfrm>
              <a:off x="1143000" y="1443038"/>
              <a:ext cx="67818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2553A4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2400" dirty="0">
                <a:latin typeface="Arial" charset="0"/>
              </a:endParaRPr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>
              <a:off x="1146175" y="1447800"/>
              <a:ext cx="2206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sz="2400" b="1" dirty="0">
                  <a:solidFill>
                    <a:srgbClr val="9F2785"/>
                  </a:solidFill>
                </a:rPr>
                <a:t>5</a:t>
              </a:r>
              <a:r>
                <a:rPr lang="en-US" sz="2400" dirty="0"/>
                <a:t>  </a:t>
              </a:r>
              <a:r>
                <a:rPr lang="en-US" sz="2400" b="1" dirty="0">
                  <a:solidFill>
                    <a:srgbClr val="2553A4"/>
                  </a:solidFill>
                </a:rPr>
                <a:t>lenient</a:t>
              </a:r>
              <a:endParaRPr lang="en-US" sz="2400" dirty="0">
                <a:solidFill>
                  <a:srgbClr val="2553A4"/>
                </a:solidFill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6022975" y="1479550"/>
              <a:ext cx="15970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r"/>
              <a:r>
                <a:rPr lang="en-US" dirty="0">
                  <a:latin typeface="Times New Roman"/>
                  <a:cs typeface="Times New Roman"/>
                </a:rPr>
                <a:t>– </a:t>
              </a:r>
              <a:r>
                <a:rPr lang="en-US" i="1" dirty="0">
                  <a:latin typeface="Times New Roman"/>
                  <a:cs typeface="Times New Roman"/>
                </a:rPr>
                <a:t>adjective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pic>
          <p:nvPicPr>
            <p:cNvPr id="24" name="Picture 9" descr="pron 03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753" r="61131" b="42078"/>
            <a:stretch>
              <a:fillRect/>
            </a:stretch>
          </p:blipFill>
          <p:spPr bwMode="auto">
            <a:xfrm>
              <a:off x="3991540" y="1573213"/>
              <a:ext cx="1162050" cy="290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lenient.mp3">
              <a:hlinkClick r:id="" action="ppaction://media"/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8"/>
            <a:stretch>
              <a:fillRect/>
            </a:stretch>
          </p:blipFill>
          <p:spPr>
            <a:xfrm>
              <a:off x="5619863" y="1504513"/>
              <a:ext cx="365760" cy="365760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4118874" y="3215018"/>
            <a:ext cx="2780362" cy="2460828"/>
            <a:chOff x="2594874" y="3215018"/>
            <a:chExt cx="2780362" cy="2460828"/>
          </a:xfrm>
        </p:grpSpPr>
        <p:sp>
          <p:nvSpPr>
            <p:cNvPr id="25" name="TextBox 24"/>
            <p:cNvSpPr txBox="1"/>
            <p:nvPr/>
          </p:nvSpPr>
          <p:spPr>
            <a:xfrm>
              <a:off x="3377873" y="5306514"/>
              <a:ext cx="1832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Times New Roman"/>
                  <a:cs typeface="Times New Roman"/>
                </a:rPr>
                <a:t>A </a:t>
              </a:r>
              <a:r>
                <a:rPr lang="en-US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lenient</a:t>
              </a:r>
              <a:r>
                <a:rPr lang="en-US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  <a:r>
                <a:rPr lang="en-US" dirty="0">
                  <a:latin typeface="Times New Roman"/>
                  <a:cs typeface="Times New Roman"/>
                </a:rPr>
                <a:t>mother 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 rot="5400000" flipH="1">
              <a:off x="4317093" y="4042329"/>
              <a:ext cx="188545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imes New Roman"/>
                  <a:cs typeface="Times New Roman"/>
                </a:rPr>
                <a:t>© Susan Sheldon | Dreamstime.com </a:t>
              </a:r>
            </a:p>
          </p:txBody>
        </p:sp>
        <p:pic>
          <p:nvPicPr>
            <p:cNvPr id="7" name="Picture 6" descr="lenient.jp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874" y="3294834"/>
              <a:ext cx="2558716" cy="2011680"/>
            </a:xfrm>
            <a:prstGeom prst="rect">
              <a:avLst/>
            </a:prstGeom>
            <a:ln w="19050">
              <a:solidFill>
                <a:srgbClr val="2553A4"/>
              </a:solidFill>
            </a:ln>
          </p:spPr>
        </p:pic>
      </p:grp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6992734" y="4484051"/>
            <a:ext cx="3657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dirty="0">
                <a:solidFill>
                  <a:srgbClr val="2553A4"/>
                </a:solidFill>
              </a:rPr>
              <a:t>A teacher who doesn</a:t>
            </a:r>
            <a:r>
              <a:rPr lang="tr-TR" dirty="0">
                <a:solidFill>
                  <a:srgbClr val="2553A4"/>
                </a:solidFill>
              </a:rPr>
              <a:t>’</a:t>
            </a:r>
            <a:r>
              <a:rPr lang="tr-TR" altLang="ja-JP" dirty="0">
                <a:solidFill>
                  <a:srgbClr val="2553A4"/>
                </a:solidFill>
              </a:rPr>
              <a:t>t</a:t>
            </a:r>
            <a:r>
              <a:rPr lang="en-US" dirty="0">
                <a:solidFill>
                  <a:srgbClr val="2553A4"/>
                </a:solidFill>
              </a:rPr>
              <a:t> lower your grade for handing a paper in a week late must be </a:t>
            </a:r>
            <a:r>
              <a:rPr lang="en-US" dirty="0">
                <a:solidFill>
                  <a:srgbClr val="9F2785"/>
                </a:solidFill>
              </a:rPr>
              <a:t>easygoing</a:t>
            </a:r>
            <a:r>
              <a:rPr lang="en-US" dirty="0">
                <a:solidFill>
                  <a:srgbClr val="2553A4"/>
                </a:solidFill>
              </a:rPr>
              <a:t>. If Dad looked the other way when the children fed the dog at the table, he was more </a:t>
            </a:r>
            <a:r>
              <a:rPr lang="en-US" dirty="0">
                <a:solidFill>
                  <a:srgbClr val="9F2785"/>
                </a:solidFill>
              </a:rPr>
              <a:t>easygoing</a:t>
            </a:r>
            <a:r>
              <a:rPr lang="en-US" dirty="0">
                <a:solidFill>
                  <a:srgbClr val="2553A4"/>
                </a:solidFill>
              </a:rPr>
              <a:t> than Mom.  </a:t>
            </a:r>
            <a:endParaRPr lang="en-US" i="1" dirty="0">
              <a:solidFill>
                <a:srgbClr val="255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298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524000" y="292608"/>
            <a:ext cx="9162288" cy="411480"/>
          </a:xfrm>
          <a:prstGeom prst="rect">
            <a:avLst/>
          </a:prstGeom>
          <a:solidFill>
            <a:srgbClr val="C4CA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524000" y="0"/>
            <a:ext cx="9162288" cy="292608"/>
          </a:xfrm>
          <a:prstGeom prst="rect">
            <a:avLst/>
          </a:prstGeom>
          <a:solidFill>
            <a:srgbClr val="2553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7C7BA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52164" y="340848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F2785"/>
                </a:solidFill>
                <a:latin typeface="Arial"/>
                <a:cs typeface="Arial"/>
              </a:rPr>
              <a:t>Ten Words in Context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303532" y="1523191"/>
            <a:ext cx="7661802" cy="400110"/>
            <a:chOff x="779532" y="1619540"/>
            <a:chExt cx="7418316" cy="400110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779532" y="1757490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65949" y="1619540"/>
              <a:ext cx="71318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Acid rain is the biggest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menace</a:t>
              </a:r>
              <a:r>
                <a:rPr lang="en-US" sz="2000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to the survival of freshwater fish.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303533" y="1938643"/>
            <a:ext cx="8007299" cy="707886"/>
            <a:chOff x="779532" y="2333840"/>
            <a:chExt cx="8007299" cy="707886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779532" y="2483028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72242" y="2333840"/>
              <a:ext cx="771458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Ron’s impatient attitude and his fast, zigzag driving make him a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menace</a:t>
              </a:r>
              <a:r>
                <a:rPr lang="en-US" sz="2000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on the road.</a:t>
              </a:r>
            </a:p>
          </p:txBody>
        </p:sp>
      </p:grp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7007001" y="2829305"/>
            <a:ext cx="315442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i="1" dirty="0">
                <a:solidFill>
                  <a:srgbClr val="2553A4"/>
                </a:solidFill>
              </a:rPr>
              <a:t>Menace </a:t>
            </a:r>
            <a:r>
              <a:rPr lang="en-US" sz="2000" dirty="0"/>
              <a:t>means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A.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a puzzle.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B.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something noticeable.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C.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a danger.  </a:t>
            </a:r>
          </a:p>
        </p:txBody>
      </p:sp>
      <p:sp>
        <p:nvSpPr>
          <p:cNvPr id="1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790688" y="6588973"/>
            <a:ext cx="2895600" cy="274320"/>
          </a:xfrm>
        </p:spPr>
        <p:txBody>
          <a:bodyPr/>
          <a:lstStyle/>
          <a:p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Times New Roman"/>
                <a:cs typeface="Times New Roman"/>
              </a:rPr>
              <a:t>Copyright © 2018 Townsend Press. All rights reserved.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15058" y="9345"/>
            <a:ext cx="1596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C4CAE7"/>
                </a:solidFill>
                <a:latin typeface="Arial"/>
                <a:cs typeface="Arial"/>
              </a:rPr>
              <a:t>Unit One / Chapter 3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667000" y="969264"/>
            <a:ext cx="6781800" cy="493712"/>
            <a:chOff x="1143000" y="1443038"/>
            <a:chExt cx="6781800" cy="493712"/>
          </a:xfrm>
        </p:grpSpPr>
        <p:sp>
          <p:nvSpPr>
            <p:cNvPr id="19" name="Rectangle 36"/>
            <p:cNvSpPr>
              <a:spLocks noChangeArrowheads="1"/>
            </p:cNvSpPr>
            <p:nvPr/>
          </p:nvSpPr>
          <p:spPr bwMode="auto">
            <a:xfrm>
              <a:off x="1143000" y="1443038"/>
              <a:ext cx="67818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2553A4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2400" dirty="0">
                <a:latin typeface="Arial" charset="0"/>
              </a:endParaRPr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>
              <a:off x="1146175" y="1447800"/>
              <a:ext cx="2206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sz="2400" b="1" dirty="0">
                  <a:solidFill>
                    <a:srgbClr val="9F2785"/>
                  </a:solidFill>
                </a:rPr>
                <a:t>6</a:t>
              </a:r>
              <a:r>
                <a:rPr lang="en-US" sz="2400" dirty="0"/>
                <a:t>  </a:t>
              </a:r>
              <a:r>
                <a:rPr lang="en-US" sz="2400" b="1" dirty="0">
                  <a:solidFill>
                    <a:srgbClr val="2553A4"/>
                  </a:solidFill>
                </a:rPr>
                <a:t>menace</a:t>
              </a:r>
              <a:endParaRPr lang="en-US" sz="2400" dirty="0">
                <a:solidFill>
                  <a:srgbClr val="2553A4"/>
                </a:solidFill>
              </a:endParaRPr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6022975" y="1479550"/>
              <a:ext cx="15970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r"/>
              <a:r>
                <a:rPr lang="en-US" dirty="0">
                  <a:latin typeface="Times New Roman"/>
                  <a:cs typeface="Times New Roman"/>
                </a:rPr>
                <a:t>– </a:t>
              </a:r>
              <a:r>
                <a:rPr lang="en-US" i="1" dirty="0">
                  <a:latin typeface="Times New Roman"/>
                  <a:cs typeface="Times New Roman"/>
                </a:rPr>
                <a:t>noun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pic>
          <p:nvPicPr>
            <p:cNvPr id="24" name="Picture 9" descr="pron 03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264" t="46753" r="17661" b="42078"/>
            <a:stretch>
              <a:fillRect/>
            </a:stretch>
          </p:blipFill>
          <p:spPr bwMode="auto">
            <a:xfrm>
              <a:off x="4160838" y="1573213"/>
              <a:ext cx="958850" cy="290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menace.mp3">
              <a:hlinkClick r:id="" action="ppaction://media"/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6"/>
            <a:stretch>
              <a:fillRect/>
            </a:stretch>
          </p:blipFill>
          <p:spPr>
            <a:xfrm>
              <a:off x="5882252" y="1507304"/>
              <a:ext cx="365760" cy="36576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1976243" y="2775371"/>
            <a:ext cx="3544560" cy="4016946"/>
            <a:chOff x="172103" y="2822066"/>
            <a:chExt cx="3544560" cy="4016946"/>
          </a:xfrm>
        </p:grpSpPr>
        <p:sp>
          <p:nvSpPr>
            <p:cNvPr id="25" name="TextBox 24"/>
            <p:cNvSpPr txBox="1"/>
            <p:nvPr/>
          </p:nvSpPr>
          <p:spPr>
            <a:xfrm rot="16200000">
              <a:off x="-671056" y="5226326"/>
              <a:ext cx="229742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imes New Roman"/>
                  <a:cs typeface="Times New Roman"/>
                </a:rPr>
                <a:t>Alejandro Lunadei via Wikimedia Commons 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72103" y="6469680"/>
              <a:ext cx="35445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Times New Roman"/>
                  <a:cs typeface="Times New Roman"/>
                </a:rPr>
                <a:t>This creature is a </a:t>
              </a:r>
              <a:r>
                <a:rPr lang="en-US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menace</a:t>
              </a:r>
              <a:r>
                <a:rPr lang="en-US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  <a:r>
                <a:rPr lang="en-US" dirty="0">
                  <a:latin typeface="Times New Roman"/>
                  <a:cs typeface="Times New Roman"/>
                </a:rPr>
                <a:t>to others. </a:t>
              </a:r>
            </a:p>
          </p:txBody>
        </p:sp>
        <p:pic>
          <p:nvPicPr>
            <p:cNvPr id="7" name="Picture 6" descr="menace 1 Alejandro Lunadei.jp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305" y="2822066"/>
              <a:ext cx="2677885" cy="3657600"/>
            </a:xfrm>
            <a:prstGeom prst="rect">
              <a:avLst/>
            </a:prstGeom>
            <a:ln w="19050">
              <a:solidFill>
                <a:srgbClr val="B41A2D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65485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524000" y="292608"/>
            <a:ext cx="9162288" cy="411480"/>
          </a:xfrm>
          <a:prstGeom prst="rect">
            <a:avLst/>
          </a:prstGeom>
          <a:solidFill>
            <a:srgbClr val="C4CA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524000" y="0"/>
            <a:ext cx="9162288" cy="292608"/>
          </a:xfrm>
          <a:prstGeom prst="rect">
            <a:avLst/>
          </a:prstGeom>
          <a:solidFill>
            <a:srgbClr val="2553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7C7BA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52164" y="340848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F2785"/>
                </a:solidFill>
                <a:latin typeface="Arial"/>
                <a:cs typeface="Arial"/>
              </a:rPr>
              <a:t>Ten Words in Context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303532" y="1523191"/>
            <a:ext cx="7661802" cy="400110"/>
            <a:chOff x="779532" y="1619540"/>
            <a:chExt cx="7418316" cy="400110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779532" y="1757490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65949" y="1619540"/>
              <a:ext cx="71318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Acid rain is the biggest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menace</a:t>
              </a:r>
              <a:r>
                <a:rPr lang="en-US" sz="2000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to the survival of freshwater fish.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303533" y="1938643"/>
            <a:ext cx="8007299" cy="707886"/>
            <a:chOff x="779532" y="2333840"/>
            <a:chExt cx="8007299" cy="707886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779532" y="2483028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72242" y="2333840"/>
              <a:ext cx="771458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Ron’s impatient attitude and his fast, zigzag driving make him a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menace</a:t>
              </a:r>
              <a:r>
                <a:rPr lang="en-US" sz="2000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on the road.</a:t>
              </a:r>
            </a:p>
          </p:txBody>
        </p:sp>
      </p:grp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7007001" y="2829305"/>
            <a:ext cx="315442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i="1" dirty="0">
                <a:solidFill>
                  <a:srgbClr val="2553A4"/>
                </a:solidFill>
              </a:rPr>
              <a:t>Menace </a:t>
            </a:r>
            <a:r>
              <a:rPr lang="en-US" sz="2000" dirty="0"/>
              <a:t>means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A.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a puzzle.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B.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something noticeable.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00B400"/>
                </a:solidFill>
              </a:rPr>
              <a:t>C.</a:t>
            </a:r>
            <a:r>
              <a:rPr lang="en-US" sz="2000" dirty="0">
                <a:solidFill>
                  <a:srgbClr val="00B400"/>
                </a:solidFill>
              </a:rPr>
              <a:t> a danger.</a:t>
            </a:r>
            <a:r>
              <a:rPr lang="en-US" sz="2000" dirty="0"/>
              <a:t>  </a:t>
            </a:r>
          </a:p>
        </p:txBody>
      </p:sp>
      <p:pic>
        <p:nvPicPr>
          <p:cNvPr id="15" name="Picture 14" descr="dingbat check.png"/>
          <p:cNvPicPr preferRelativeResize="0"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9" t="7443" r="12425" b="-778"/>
          <a:stretch/>
        </p:blipFill>
        <p:spPr>
          <a:xfrm>
            <a:off x="8536605" y="3982550"/>
            <a:ext cx="228600" cy="274320"/>
          </a:xfrm>
          <a:prstGeom prst="rect">
            <a:avLst/>
          </a:prstGeom>
          <a:ln>
            <a:solidFill>
              <a:srgbClr val="00B400"/>
            </a:solidFill>
          </a:ln>
        </p:spPr>
      </p:pic>
      <p:sp>
        <p:nvSpPr>
          <p:cNvPr id="1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790688" y="6588973"/>
            <a:ext cx="2895600" cy="274320"/>
          </a:xfrm>
        </p:spPr>
        <p:txBody>
          <a:bodyPr/>
          <a:lstStyle/>
          <a:p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Times New Roman"/>
                <a:cs typeface="Times New Roman"/>
              </a:rPr>
              <a:t>Copyright © 2018 Townsend Press. All rights reserved.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15058" y="9345"/>
            <a:ext cx="1596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C4CAE7"/>
                </a:solidFill>
                <a:latin typeface="Arial"/>
                <a:cs typeface="Arial"/>
              </a:rPr>
              <a:t>Unit One / Chapter 3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667000" y="969264"/>
            <a:ext cx="6781800" cy="493712"/>
            <a:chOff x="1143000" y="1443038"/>
            <a:chExt cx="6781800" cy="493712"/>
          </a:xfrm>
        </p:grpSpPr>
        <p:sp>
          <p:nvSpPr>
            <p:cNvPr id="19" name="Rectangle 36"/>
            <p:cNvSpPr>
              <a:spLocks noChangeArrowheads="1"/>
            </p:cNvSpPr>
            <p:nvPr/>
          </p:nvSpPr>
          <p:spPr bwMode="auto">
            <a:xfrm>
              <a:off x="1143000" y="1443038"/>
              <a:ext cx="67818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2553A4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2400" dirty="0">
                <a:latin typeface="Arial" charset="0"/>
              </a:endParaRPr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>
              <a:off x="1146175" y="1447800"/>
              <a:ext cx="2206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sz="2400" b="1" dirty="0">
                  <a:solidFill>
                    <a:srgbClr val="9F2785"/>
                  </a:solidFill>
                </a:rPr>
                <a:t>6</a:t>
              </a:r>
              <a:r>
                <a:rPr lang="en-US" sz="2400" dirty="0"/>
                <a:t>  </a:t>
              </a:r>
              <a:r>
                <a:rPr lang="en-US" sz="2400" b="1" dirty="0">
                  <a:solidFill>
                    <a:srgbClr val="2553A4"/>
                  </a:solidFill>
                </a:rPr>
                <a:t>menace</a:t>
              </a:r>
              <a:endParaRPr lang="en-US" sz="2400" dirty="0">
                <a:solidFill>
                  <a:srgbClr val="2553A4"/>
                </a:solidFill>
              </a:endParaRPr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6022975" y="1479550"/>
              <a:ext cx="15970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r"/>
              <a:r>
                <a:rPr lang="en-US" dirty="0">
                  <a:latin typeface="Times New Roman"/>
                  <a:cs typeface="Times New Roman"/>
                </a:rPr>
                <a:t>– </a:t>
              </a:r>
              <a:r>
                <a:rPr lang="en-US" i="1" dirty="0">
                  <a:latin typeface="Times New Roman"/>
                  <a:cs typeface="Times New Roman"/>
                </a:rPr>
                <a:t>noun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pic>
          <p:nvPicPr>
            <p:cNvPr id="24" name="Picture 9" descr="pron 03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264" t="46753" r="17661" b="42078"/>
            <a:stretch>
              <a:fillRect/>
            </a:stretch>
          </p:blipFill>
          <p:spPr bwMode="auto">
            <a:xfrm>
              <a:off x="4160838" y="1573213"/>
              <a:ext cx="958850" cy="290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menace.mp3">
              <a:hlinkClick r:id="" action="ppaction://media"/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7"/>
            <a:stretch>
              <a:fillRect/>
            </a:stretch>
          </p:blipFill>
          <p:spPr>
            <a:xfrm>
              <a:off x="5882252" y="1507304"/>
              <a:ext cx="365760" cy="36576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1976243" y="2775371"/>
            <a:ext cx="3544560" cy="4016946"/>
            <a:chOff x="172103" y="2822066"/>
            <a:chExt cx="3544560" cy="4016946"/>
          </a:xfrm>
        </p:grpSpPr>
        <p:sp>
          <p:nvSpPr>
            <p:cNvPr id="25" name="TextBox 24"/>
            <p:cNvSpPr txBox="1"/>
            <p:nvPr/>
          </p:nvSpPr>
          <p:spPr>
            <a:xfrm rot="16200000">
              <a:off x="-671056" y="5226326"/>
              <a:ext cx="229742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imes New Roman"/>
                  <a:cs typeface="Times New Roman"/>
                </a:rPr>
                <a:t>Alejandro Lunadei via Wikimedia Commons 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72103" y="6469680"/>
              <a:ext cx="35445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Times New Roman"/>
                  <a:cs typeface="Times New Roman"/>
                </a:rPr>
                <a:t>This creature is a </a:t>
              </a:r>
              <a:r>
                <a:rPr lang="en-US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menace</a:t>
              </a:r>
              <a:r>
                <a:rPr lang="en-US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  <a:r>
                <a:rPr lang="en-US" dirty="0">
                  <a:latin typeface="Times New Roman"/>
                  <a:cs typeface="Times New Roman"/>
                </a:rPr>
                <a:t>to others. </a:t>
              </a:r>
            </a:p>
          </p:txBody>
        </p:sp>
        <p:pic>
          <p:nvPicPr>
            <p:cNvPr id="7" name="Picture 6" descr="menace 1 Alejandro Lunadei.jp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305" y="2822066"/>
              <a:ext cx="2677885" cy="3657600"/>
            </a:xfrm>
            <a:prstGeom prst="rect">
              <a:avLst/>
            </a:prstGeom>
            <a:ln w="19050">
              <a:solidFill>
                <a:srgbClr val="B41A2D"/>
              </a:solidFill>
            </a:ln>
          </p:spPr>
        </p:pic>
      </p:grp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5834246" y="4504395"/>
            <a:ext cx="457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dirty="0">
                <a:solidFill>
                  <a:srgbClr val="2553A4"/>
                </a:solidFill>
              </a:rPr>
              <a:t>Because acid rain </a:t>
            </a:r>
            <a:r>
              <a:rPr lang="en-US" dirty="0">
                <a:solidFill>
                  <a:srgbClr val="9F2785"/>
                </a:solidFill>
              </a:rPr>
              <a:t>threatens</a:t>
            </a:r>
            <a:r>
              <a:rPr lang="en-US" dirty="0">
                <a:solidFill>
                  <a:srgbClr val="2553A4"/>
                </a:solidFill>
              </a:rPr>
              <a:t> the survival </a:t>
            </a:r>
          </a:p>
          <a:p>
            <a:pPr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dirty="0">
                <a:solidFill>
                  <a:srgbClr val="2553A4"/>
                </a:solidFill>
              </a:rPr>
              <a:t>of fresh water fish, it is a danger to them. </a:t>
            </a:r>
          </a:p>
          <a:p>
            <a:pPr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dirty="0">
                <a:solidFill>
                  <a:srgbClr val="2553A4"/>
                </a:solidFill>
              </a:rPr>
              <a:t>If Ron is impatient and drives erratically, </a:t>
            </a:r>
          </a:p>
          <a:p>
            <a:pPr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dirty="0">
                <a:solidFill>
                  <a:srgbClr val="2553A4"/>
                </a:solidFill>
              </a:rPr>
              <a:t>he is a </a:t>
            </a:r>
            <a:r>
              <a:rPr lang="en-US" dirty="0">
                <a:solidFill>
                  <a:srgbClr val="9F2785"/>
                </a:solidFill>
              </a:rPr>
              <a:t>danger</a:t>
            </a:r>
            <a:r>
              <a:rPr lang="en-US" dirty="0">
                <a:solidFill>
                  <a:srgbClr val="2553A4"/>
                </a:solidFill>
              </a:rPr>
              <a:t> on the road.     </a:t>
            </a:r>
            <a:endParaRPr lang="en-US" i="1" dirty="0">
              <a:solidFill>
                <a:srgbClr val="255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53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524000" y="292608"/>
            <a:ext cx="9162288" cy="411480"/>
          </a:xfrm>
          <a:prstGeom prst="rect">
            <a:avLst/>
          </a:prstGeom>
          <a:solidFill>
            <a:srgbClr val="C4CA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524000" y="0"/>
            <a:ext cx="9162288" cy="292608"/>
          </a:xfrm>
          <a:prstGeom prst="rect">
            <a:avLst/>
          </a:prstGeom>
          <a:solidFill>
            <a:srgbClr val="2553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7C7BA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52164" y="340848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F2785"/>
                </a:solidFill>
                <a:latin typeface="Arial"/>
                <a:cs typeface="Arial"/>
              </a:rPr>
              <a:t>Ten Words in Context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303532" y="1523191"/>
            <a:ext cx="7418316" cy="707886"/>
            <a:chOff x="779532" y="1619540"/>
            <a:chExt cx="7418316" cy="707886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779532" y="1757490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65949" y="1619540"/>
              <a:ext cx="71318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Art class was good for Tyrone’s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morale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. Each time the teacher praised his drawings, his confidence and enthusiasm increased.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303533" y="2237491"/>
            <a:ext cx="7424609" cy="707886"/>
            <a:chOff x="779532" y="2333840"/>
            <a:chExt cx="7424609" cy="707886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779532" y="2483028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72242" y="2333840"/>
              <a:ext cx="71318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The workers’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morale</a:t>
              </a:r>
              <a:r>
                <a:rPr lang="en-US" sz="2000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was so low that they constantly complained about the job. The only good part of the day was quitting time.</a:t>
              </a:r>
            </a:p>
          </p:txBody>
        </p:sp>
      </p:grp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7007001" y="3025424"/>
            <a:ext cx="349992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i="1" dirty="0">
                <a:solidFill>
                  <a:srgbClr val="2553A4"/>
                </a:solidFill>
              </a:rPr>
              <a:t>Morale </a:t>
            </a:r>
            <a:r>
              <a:rPr lang="en-US" sz="2000" dirty="0"/>
              <a:t>means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A.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spirit.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B.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pay.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C.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sense of right and wrong.  </a:t>
            </a:r>
          </a:p>
        </p:txBody>
      </p:sp>
      <p:sp>
        <p:nvSpPr>
          <p:cNvPr id="1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790688" y="6588973"/>
            <a:ext cx="2895600" cy="274320"/>
          </a:xfrm>
        </p:spPr>
        <p:txBody>
          <a:bodyPr/>
          <a:lstStyle/>
          <a:p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Times New Roman"/>
                <a:cs typeface="Times New Roman"/>
              </a:rPr>
              <a:t>Copyright © 2018 Townsend Press. All rights reserved.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15058" y="9345"/>
            <a:ext cx="1596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C4CAE7"/>
                </a:solidFill>
                <a:latin typeface="Arial"/>
                <a:cs typeface="Arial"/>
              </a:rPr>
              <a:t>Unit One / Chapter 3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667000" y="950976"/>
            <a:ext cx="6781800" cy="493712"/>
            <a:chOff x="1143000" y="1443038"/>
            <a:chExt cx="6781800" cy="493712"/>
          </a:xfrm>
        </p:grpSpPr>
        <p:sp>
          <p:nvSpPr>
            <p:cNvPr id="19" name="Rectangle 36"/>
            <p:cNvSpPr>
              <a:spLocks noChangeArrowheads="1"/>
            </p:cNvSpPr>
            <p:nvPr/>
          </p:nvSpPr>
          <p:spPr bwMode="auto">
            <a:xfrm>
              <a:off x="1143000" y="1443038"/>
              <a:ext cx="67818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2553A4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2400" dirty="0">
                <a:latin typeface="Arial" charset="0"/>
              </a:endParaRPr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>
              <a:off x="1146175" y="1447800"/>
              <a:ext cx="2206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sz="2400" b="1" dirty="0">
                  <a:solidFill>
                    <a:srgbClr val="9F2785"/>
                  </a:solidFill>
                </a:rPr>
                <a:t>7</a:t>
              </a:r>
              <a:r>
                <a:rPr lang="en-US" sz="2400" dirty="0"/>
                <a:t>  </a:t>
              </a:r>
              <a:r>
                <a:rPr lang="en-US" sz="2400" b="1" dirty="0">
                  <a:solidFill>
                    <a:srgbClr val="2553A4"/>
                  </a:solidFill>
                </a:rPr>
                <a:t>morale</a:t>
              </a:r>
              <a:endParaRPr lang="en-US" sz="2400" dirty="0">
                <a:solidFill>
                  <a:srgbClr val="2553A4"/>
                </a:solidFill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6022975" y="1479550"/>
              <a:ext cx="15970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r"/>
              <a:r>
                <a:rPr lang="en-US" dirty="0">
                  <a:latin typeface="Times New Roman"/>
                  <a:cs typeface="Times New Roman"/>
                </a:rPr>
                <a:t>– </a:t>
              </a:r>
              <a:r>
                <a:rPr lang="en-US" i="1" dirty="0">
                  <a:latin typeface="Times New Roman"/>
                  <a:cs typeface="Times New Roman"/>
                </a:rPr>
                <a:t>noun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pic>
          <p:nvPicPr>
            <p:cNvPr id="24" name="Picture 11" descr="pron 03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7014" r="66566" b="21819"/>
            <a:stretch>
              <a:fillRect/>
            </a:stretch>
          </p:blipFill>
          <p:spPr bwMode="auto">
            <a:xfrm>
              <a:off x="4178300" y="1554163"/>
              <a:ext cx="1000125" cy="29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morale.mp3">
              <a:hlinkClick r:id="" action="ppaction://media"/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6"/>
            <a:stretch>
              <a:fillRect/>
            </a:stretch>
          </p:blipFill>
          <p:spPr>
            <a:xfrm>
              <a:off x="5900928" y="1496939"/>
              <a:ext cx="365760" cy="36576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1814036" y="3038767"/>
            <a:ext cx="4256294" cy="3549632"/>
            <a:chOff x="262022" y="3038767"/>
            <a:chExt cx="4256294" cy="3549632"/>
          </a:xfrm>
        </p:grpSpPr>
        <p:sp>
          <p:nvSpPr>
            <p:cNvPr id="25" name="TextBox 11"/>
            <p:cNvSpPr txBox="1">
              <a:spLocks noChangeArrowheads="1"/>
            </p:cNvSpPr>
            <p:nvPr/>
          </p:nvSpPr>
          <p:spPr bwMode="auto">
            <a:xfrm rot="16200000">
              <a:off x="-674963" y="4898222"/>
              <a:ext cx="2377574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900" dirty="0">
                  <a:latin typeface="Times New Roman"/>
                  <a:cs typeface="Times New Roman"/>
                </a:rPr>
                <a:t>Used with the permission of Randy Glasbergen</a:t>
              </a:r>
            </a:p>
          </p:txBody>
        </p:sp>
        <p:pic>
          <p:nvPicPr>
            <p:cNvPr id="7" name="Picture 6" descr="morale.tif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1999"/>
            <a:stretch/>
          </p:blipFill>
          <p:spPr>
            <a:xfrm>
              <a:off x="629240" y="3038767"/>
              <a:ext cx="3503468" cy="3200400"/>
            </a:xfrm>
            <a:prstGeom prst="rect">
              <a:avLst/>
            </a:prstGeom>
            <a:ln w="19050">
              <a:solidFill>
                <a:srgbClr val="2553A4"/>
              </a:solidFill>
            </a:ln>
          </p:spPr>
        </p:pic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262022" y="6370391"/>
              <a:ext cx="4256294" cy="218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0" bIns="0">
              <a:spAutoFit/>
            </a:bodyPr>
            <a:lstStyle/>
            <a:p>
              <a:pPr algn="ctr">
                <a:lnSpc>
                  <a:spcPts val="1725"/>
                </a:lnSpc>
              </a:pPr>
              <a:r>
                <a:rPr lang="en-US" altLang="ja-JP" dirty="0">
                  <a:latin typeface="Times New Roman"/>
                  <a:cs typeface="Times New Roman"/>
                </a:rPr>
                <a:t>“Does that really help boost </a:t>
              </a:r>
              <a:r>
                <a:rPr lang="en-US" dirty="0">
                  <a:latin typeface="Times New Roman"/>
                  <a:cs typeface="Times New Roman"/>
                </a:rPr>
                <a:t>your </a:t>
              </a:r>
              <a:r>
                <a:rPr lang="en-US" b="1" dirty="0">
                  <a:solidFill>
                    <a:srgbClr val="1350B2"/>
                  </a:solidFill>
                  <a:latin typeface="Times New Roman"/>
                  <a:cs typeface="Times New Roman"/>
                </a:rPr>
                <a:t>morale</a:t>
              </a:r>
              <a:r>
                <a:rPr lang="en-US" dirty="0">
                  <a:latin typeface="Times New Roman"/>
                  <a:cs typeface="Times New Roman"/>
                </a:rPr>
                <a:t>?”</a:t>
              </a:r>
              <a:r>
                <a:rPr lang="en-US" altLang="ja-JP" dirty="0">
                  <a:latin typeface="Times New Roman"/>
                  <a:cs typeface="Times New Roman"/>
                </a:rPr>
                <a:t> 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603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524000" y="292608"/>
            <a:ext cx="9162288" cy="411480"/>
          </a:xfrm>
          <a:prstGeom prst="rect">
            <a:avLst/>
          </a:prstGeom>
          <a:solidFill>
            <a:srgbClr val="C4CA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524000" y="0"/>
            <a:ext cx="9162288" cy="292608"/>
          </a:xfrm>
          <a:prstGeom prst="rect">
            <a:avLst/>
          </a:prstGeom>
          <a:solidFill>
            <a:srgbClr val="2553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7C7BA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52164" y="340848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F2785"/>
                </a:solidFill>
                <a:latin typeface="Arial"/>
                <a:cs typeface="Arial"/>
              </a:rPr>
              <a:t>Ten Words in Context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303532" y="1523191"/>
            <a:ext cx="7418316" cy="707886"/>
            <a:chOff x="779532" y="1619540"/>
            <a:chExt cx="7418316" cy="707886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779532" y="1757490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65949" y="1619540"/>
              <a:ext cx="71318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Art class was good for Tyrone’s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morale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. Each time the teacher praised his drawings, his confidence and enthusiasm increased.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303533" y="2237491"/>
            <a:ext cx="7424609" cy="707886"/>
            <a:chOff x="779532" y="2333840"/>
            <a:chExt cx="7424609" cy="707886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779532" y="2483028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72242" y="2333840"/>
              <a:ext cx="71318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The workers’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morale</a:t>
              </a:r>
              <a:r>
                <a:rPr lang="en-US" sz="2000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was so low that they constantly complained about the job. The only good part of the day was quitting time.</a:t>
              </a:r>
            </a:p>
          </p:txBody>
        </p:sp>
      </p:grp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7007001" y="3025424"/>
            <a:ext cx="349992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i="1" dirty="0">
                <a:solidFill>
                  <a:srgbClr val="2553A4"/>
                </a:solidFill>
              </a:rPr>
              <a:t>Morale </a:t>
            </a:r>
            <a:r>
              <a:rPr lang="en-US" sz="2000" dirty="0"/>
              <a:t>means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00B400"/>
                </a:solidFill>
              </a:rPr>
              <a:t>A.</a:t>
            </a:r>
            <a:r>
              <a:rPr lang="en-US" sz="2000" dirty="0">
                <a:solidFill>
                  <a:srgbClr val="00B400"/>
                </a:solidFill>
              </a:rPr>
              <a:t> spirit.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B.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pay.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C.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sense of right and wrong.  </a:t>
            </a:r>
          </a:p>
        </p:txBody>
      </p:sp>
      <p:pic>
        <p:nvPicPr>
          <p:cNvPr id="16" name="Picture 15" descr="dingbat check.png"/>
          <p:cNvPicPr preferRelativeResize="0"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9" t="7443" r="12425" b="-778"/>
          <a:stretch/>
        </p:blipFill>
        <p:spPr>
          <a:xfrm>
            <a:off x="8082334" y="3442414"/>
            <a:ext cx="228600" cy="274320"/>
          </a:xfrm>
          <a:prstGeom prst="rect">
            <a:avLst/>
          </a:prstGeom>
          <a:ln>
            <a:solidFill>
              <a:srgbClr val="00B400"/>
            </a:solidFill>
          </a:ln>
        </p:spPr>
      </p:pic>
      <p:sp>
        <p:nvSpPr>
          <p:cNvPr id="1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790688" y="6588973"/>
            <a:ext cx="2895600" cy="274320"/>
          </a:xfrm>
        </p:spPr>
        <p:txBody>
          <a:bodyPr/>
          <a:lstStyle/>
          <a:p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Times New Roman"/>
                <a:cs typeface="Times New Roman"/>
              </a:rPr>
              <a:t>Copyright © 2018 Townsend Press. All rights reserved.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15058" y="9345"/>
            <a:ext cx="1596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C4CAE7"/>
                </a:solidFill>
                <a:latin typeface="Arial"/>
                <a:cs typeface="Arial"/>
              </a:rPr>
              <a:t>Unit One / Chapter 3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667000" y="950976"/>
            <a:ext cx="6781800" cy="493712"/>
            <a:chOff x="1143000" y="1443038"/>
            <a:chExt cx="6781800" cy="493712"/>
          </a:xfrm>
        </p:grpSpPr>
        <p:sp>
          <p:nvSpPr>
            <p:cNvPr id="19" name="Rectangle 36"/>
            <p:cNvSpPr>
              <a:spLocks noChangeArrowheads="1"/>
            </p:cNvSpPr>
            <p:nvPr/>
          </p:nvSpPr>
          <p:spPr bwMode="auto">
            <a:xfrm>
              <a:off x="1143000" y="1443038"/>
              <a:ext cx="67818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2553A4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2400" dirty="0">
                <a:latin typeface="Arial" charset="0"/>
              </a:endParaRPr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>
              <a:off x="1146175" y="1447800"/>
              <a:ext cx="2206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sz="2400" b="1" dirty="0">
                  <a:solidFill>
                    <a:srgbClr val="9F2785"/>
                  </a:solidFill>
                </a:rPr>
                <a:t>7</a:t>
              </a:r>
              <a:r>
                <a:rPr lang="en-US" sz="2400" dirty="0"/>
                <a:t>  </a:t>
              </a:r>
              <a:r>
                <a:rPr lang="en-US" sz="2400" b="1" dirty="0">
                  <a:solidFill>
                    <a:srgbClr val="2553A4"/>
                  </a:solidFill>
                </a:rPr>
                <a:t>morale</a:t>
              </a:r>
              <a:endParaRPr lang="en-US" sz="2400" dirty="0">
                <a:solidFill>
                  <a:srgbClr val="2553A4"/>
                </a:solidFill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6022975" y="1479550"/>
              <a:ext cx="15970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r"/>
              <a:r>
                <a:rPr lang="en-US" dirty="0">
                  <a:latin typeface="Times New Roman"/>
                  <a:cs typeface="Times New Roman"/>
                </a:rPr>
                <a:t>– </a:t>
              </a:r>
              <a:r>
                <a:rPr lang="en-US" i="1" dirty="0">
                  <a:latin typeface="Times New Roman"/>
                  <a:cs typeface="Times New Roman"/>
                </a:rPr>
                <a:t>noun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pic>
          <p:nvPicPr>
            <p:cNvPr id="24" name="Picture 11" descr="pron 03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7014" r="66566" b="21819"/>
            <a:stretch>
              <a:fillRect/>
            </a:stretch>
          </p:blipFill>
          <p:spPr bwMode="auto">
            <a:xfrm>
              <a:off x="4178300" y="1554163"/>
              <a:ext cx="1000125" cy="29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morale.mp3">
              <a:hlinkClick r:id="" action="ppaction://media"/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7"/>
            <a:stretch>
              <a:fillRect/>
            </a:stretch>
          </p:blipFill>
          <p:spPr>
            <a:xfrm>
              <a:off x="5900928" y="1496939"/>
              <a:ext cx="365760" cy="365760"/>
            </a:xfrm>
            <a:prstGeom prst="rect">
              <a:avLst/>
            </a:prstGeom>
          </p:spPr>
        </p:pic>
      </p:grp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6508359" y="4791368"/>
            <a:ext cx="3810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>
            <a:spAutoFit/>
          </a:bodyPr>
          <a:lstStyle/>
          <a:p>
            <a:pPr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dirty="0">
                <a:solidFill>
                  <a:srgbClr val="2553A4"/>
                </a:solidFill>
              </a:rPr>
              <a:t>Being praised would be good for Tyrone’</a:t>
            </a:r>
            <a:r>
              <a:rPr lang="en-US" altLang="ja-JP" dirty="0">
                <a:solidFill>
                  <a:srgbClr val="2553A4"/>
                </a:solidFill>
              </a:rPr>
              <a:t>s</a:t>
            </a:r>
            <a:r>
              <a:rPr lang="en-US" dirty="0">
                <a:solidFill>
                  <a:srgbClr val="2553A4"/>
                </a:solidFill>
              </a:rPr>
              <a:t> </a:t>
            </a:r>
            <a:r>
              <a:rPr lang="en-US" dirty="0">
                <a:solidFill>
                  <a:srgbClr val="9F2785"/>
                </a:solidFill>
              </a:rPr>
              <a:t>spirit</a:t>
            </a:r>
            <a:r>
              <a:rPr lang="en-US" dirty="0">
                <a:solidFill>
                  <a:srgbClr val="2553A4"/>
                </a:solidFill>
              </a:rPr>
              <a:t>. If the workers constantly complain, their </a:t>
            </a:r>
            <a:r>
              <a:rPr lang="en-US" dirty="0">
                <a:solidFill>
                  <a:srgbClr val="9F2785"/>
                </a:solidFill>
              </a:rPr>
              <a:t>spirit </a:t>
            </a:r>
          </a:p>
          <a:p>
            <a:pPr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dirty="0">
                <a:solidFill>
                  <a:srgbClr val="2553A4"/>
                </a:solidFill>
              </a:rPr>
              <a:t>must be low.   </a:t>
            </a:r>
            <a:endParaRPr lang="en-US" i="1" dirty="0">
              <a:solidFill>
                <a:srgbClr val="2553A4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814036" y="3038767"/>
            <a:ext cx="4256294" cy="3549632"/>
            <a:chOff x="262022" y="3038767"/>
            <a:chExt cx="4256294" cy="3549632"/>
          </a:xfrm>
        </p:grpSpPr>
        <p:sp>
          <p:nvSpPr>
            <p:cNvPr id="29" name="TextBox 11"/>
            <p:cNvSpPr txBox="1">
              <a:spLocks noChangeArrowheads="1"/>
            </p:cNvSpPr>
            <p:nvPr/>
          </p:nvSpPr>
          <p:spPr bwMode="auto">
            <a:xfrm rot="16200000">
              <a:off x="-674963" y="4898222"/>
              <a:ext cx="2377574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900" dirty="0">
                  <a:latin typeface="Times New Roman"/>
                  <a:cs typeface="Times New Roman"/>
                </a:rPr>
                <a:t>Used with the permission of Randy Glasbergen</a:t>
              </a:r>
            </a:p>
          </p:txBody>
        </p:sp>
        <p:pic>
          <p:nvPicPr>
            <p:cNvPr id="30" name="Picture 29" descr="morale.tif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1999"/>
            <a:stretch/>
          </p:blipFill>
          <p:spPr>
            <a:xfrm>
              <a:off x="629240" y="3038767"/>
              <a:ext cx="3503468" cy="3200400"/>
            </a:xfrm>
            <a:prstGeom prst="rect">
              <a:avLst/>
            </a:prstGeom>
            <a:ln w="19050">
              <a:solidFill>
                <a:srgbClr val="2553A4"/>
              </a:solidFill>
            </a:ln>
          </p:spPr>
        </p:pic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262022" y="6370391"/>
              <a:ext cx="4256294" cy="218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0" bIns="0">
              <a:spAutoFit/>
            </a:bodyPr>
            <a:lstStyle/>
            <a:p>
              <a:pPr algn="ctr">
                <a:lnSpc>
                  <a:spcPts val="1725"/>
                </a:lnSpc>
              </a:pPr>
              <a:r>
                <a:rPr lang="en-US" altLang="ja-JP" dirty="0">
                  <a:latin typeface="Times New Roman"/>
                  <a:cs typeface="Times New Roman"/>
                </a:rPr>
                <a:t>“Does that really help boost </a:t>
              </a:r>
              <a:r>
                <a:rPr lang="en-US" dirty="0">
                  <a:latin typeface="Times New Roman"/>
                  <a:cs typeface="Times New Roman"/>
                </a:rPr>
                <a:t>your </a:t>
              </a:r>
              <a:r>
                <a:rPr lang="en-US" b="1" dirty="0">
                  <a:solidFill>
                    <a:srgbClr val="1350B2"/>
                  </a:solidFill>
                  <a:latin typeface="Times New Roman"/>
                  <a:cs typeface="Times New Roman"/>
                </a:rPr>
                <a:t>morale</a:t>
              </a:r>
              <a:r>
                <a:rPr lang="en-US" dirty="0">
                  <a:latin typeface="Times New Roman"/>
                  <a:cs typeface="Times New Roman"/>
                </a:rPr>
                <a:t>?”</a:t>
              </a:r>
              <a:r>
                <a:rPr lang="en-US" altLang="ja-JP" dirty="0">
                  <a:latin typeface="Times New Roman"/>
                  <a:cs typeface="Times New Roman"/>
                </a:rPr>
                <a:t> 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087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524000" y="292608"/>
            <a:ext cx="9162288" cy="411480"/>
          </a:xfrm>
          <a:prstGeom prst="rect">
            <a:avLst/>
          </a:prstGeom>
          <a:solidFill>
            <a:srgbClr val="C4CA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524000" y="0"/>
            <a:ext cx="9162288" cy="292608"/>
          </a:xfrm>
          <a:prstGeom prst="rect">
            <a:avLst/>
          </a:prstGeom>
          <a:solidFill>
            <a:srgbClr val="2553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7C7BA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52164" y="340848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F2785"/>
                </a:solidFill>
                <a:latin typeface="Arial"/>
                <a:cs typeface="Arial"/>
              </a:rPr>
              <a:t>Ten Words in Context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303532" y="1523191"/>
            <a:ext cx="7708490" cy="707886"/>
            <a:chOff x="779532" y="1619540"/>
            <a:chExt cx="7708490" cy="707886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779532" y="1757490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65949" y="1619540"/>
              <a:ext cx="742207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Though young, Rhoda is not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naive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. Being on her own for so long has made her streetwise.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303532" y="2237491"/>
            <a:ext cx="7792530" cy="707886"/>
            <a:chOff x="779532" y="2333840"/>
            <a:chExt cx="7792530" cy="707886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779532" y="2483028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72242" y="2333840"/>
              <a:ext cx="74998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Having had little experience with salespeople, my younger sister is so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naive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 that she believes everything they tell her.</a:t>
              </a:r>
            </a:p>
          </p:txBody>
        </p:sp>
      </p:grp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7007001" y="3025424"/>
            <a:ext cx="272114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i="1" dirty="0">
                <a:solidFill>
                  <a:srgbClr val="2553A4"/>
                </a:solidFill>
              </a:rPr>
              <a:t>Naive </a:t>
            </a:r>
            <a:r>
              <a:rPr lang="en-US" sz="2000" dirty="0"/>
              <a:t>means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A.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lacking experience.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B.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generous.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C.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questioning.  </a:t>
            </a:r>
          </a:p>
        </p:txBody>
      </p:sp>
      <p:sp>
        <p:nvSpPr>
          <p:cNvPr id="1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790688" y="6588973"/>
            <a:ext cx="2895600" cy="274320"/>
          </a:xfrm>
        </p:spPr>
        <p:txBody>
          <a:bodyPr/>
          <a:lstStyle/>
          <a:p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Times New Roman"/>
                <a:cs typeface="Times New Roman"/>
              </a:rPr>
              <a:t>Copyright © 2018 Townsend Press. All rights reserved.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15058" y="9345"/>
            <a:ext cx="1596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C4CAE7"/>
                </a:solidFill>
                <a:latin typeface="Arial"/>
                <a:cs typeface="Arial"/>
              </a:rPr>
              <a:t>Unit One / Chapter 3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667000" y="969264"/>
            <a:ext cx="6781800" cy="493712"/>
            <a:chOff x="1143000" y="1443038"/>
            <a:chExt cx="6781800" cy="493712"/>
          </a:xfrm>
        </p:grpSpPr>
        <p:sp>
          <p:nvSpPr>
            <p:cNvPr id="19" name="Rectangle 36"/>
            <p:cNvSpPr>
              <a:spLocks noChangeArrowheads="1"/>
            </p:cNvSpPr>
            <p:nvPr/>
          </p:nvSpPr>
          <p:spPr bwMode="auto">
            <a:xfrm>
              <a:off x="1143000" y="1443038"/>
              <a:ext cx="67818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1350B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2400" dirty="0">
                <a:latin typeface="Arial" charset="0"/>
              </a:endParaRPr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>
              <a:off x="1146175" y="1447800"/>
              <a:ext cx="2206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sz="2400" b="1" dirty="0">
                  <a:solidFill>
                    <a:srgbClr val="9F2785"/>
                  </a:solidFill>
                </a:rPr>
                <a:t>8</a:t>
              </a:r>
              <a:r>
                <a:rPr lang="en-US" sz="2400" dirty="0"/>
                <a:t>  </a:t>
              </a:r>
              <a:r>
                <a:rPr lang="en-US" sz="2400" b="1" dirty="0">
                  <a:solidFill>
                    <a:srgbClr val="2553A4"/>
                  </a:solidFill>
                </a:rPr>
                <a:t>naive</a:t>
              </a:r>
              <a:endParaRPr lang="en-US" sz="2400" dirty="0">
                <a:solidFill>
                  <a:srgbClr val="2553A4"/>
                </a:solidFill>
              </a:endParaRPr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6022975" y="1479550"/>
              <a:ext cx="15970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r"/>
              <a:r>
                <a:rPr lang="en-US" dirty="0">
                  <a:latin typeface="Times New Roman"/>
                  <a:cs typeface="Times New Roman"/>
                </a:rPr>
                <a:t>– </a:t>
              </a:r>
              <a:r>
                <a:rPr lang="en-US" i="1" dirty="0">
                  <a:latin typeface="Times New Roman"/>
                  <a:cs typeface="Times New Roman"/>
                </a:rPr>
                <a:t>adjective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pic>
          <p:nvPicPr>
            <p:cNvPr id="24" name="Picture 9" descr="pron 03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264" t="67014" r="20377" b="20261"/>
            <a:stretch>
              <a:fillRect/>
            </a:stretch>
          </p:blipFill>
          <p:spPr bwMode="auto">
            <a:xfrm>
              <a:off x="4160838" y="1554163"/>
              <a:ext cx="877887" cy="331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naive.mp3">
              <a:hlinkClick r:id="" action="ppaction://media"/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6"/>
            <a:stretch>
              <a:fillRect/>
            </a:stretch>
          </p:blipFill>
          <p:spPr>
            <a:xfrm>
              <a:off x="5501677" y="1496939"/>
              <a:ext cx="365760" cy="3657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9696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524000" y="292608"/>
            <a:ext cx="9162288" cy="411480"/>
          </a:xfrm>
          <a:prstGeom prst="rect">
            <a:avLst/>
          </a:prstGeom>
          <a:solidFill>
            <a:srgbClr val="C4CA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524000" y="0"/>
            <a:ext cx="9162288" cy="292608"/>
          </a:xfrm>
          <a:prstGeom prst="rect">
            <a:avLst/>
          </a:prstGeom>
          <a:solidFill>
            <a:srgbClr val="2553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7C7BA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52164" y="340848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F2785"/>
                </a:solidFill>
                <a:latin typeface="Arial"/>
                <a:cs typeface="Arial"/>
              </a:rPr>
              <a:t>Ten Words in Context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303532" y="1523191"/>
            <a:ext cx="7708490" cy="707886"/>
            <a:chOff x="779532" y="1619540"/>
            <a:chExt cx="7708490" cy="707886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779532" y="1757490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65949" y="1619540"/>
              <a:ext cx="742207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Though young, Rhoda is not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naive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. Being on her own for so long has made her streetwise.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303532" y="2237491"/>
            <a:ext cx="7792530" cy="707886"/>
            <a:chOff x="779532" y="2333840"/>
            <a:chExt cx="7792530" cy="707886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779532" y="2483028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72242" y="2333840"/>
              <a:ext cx="74998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Having had little experience with salespeople, my younger sister is so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naive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 that she believes everything they tell her.</a:t>
              </a:r>
            </a:p>
          </p:txBody>
        </p:sp>
      </p:grp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7007001" y="3025424"/>
            <a:ext cx="272114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i="1" dirty="0">
                <a:solidFill>
                  <a:srgbClr val="2553A4"/>
                </a:solidFill>
              </a:rPr>
              <a:t>Naive </a:t>
            </a:r>
            <a:r>
              <a:rPr lang="en-US" sz="2000" dirty="0"/>
              <a:t>means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00B400"/>
                </a:solidFill>
              </a:rPr>
              <a:t>A.</a:t>
            </a:r>
            <a:r>
              <a:rPr lang="en-US" sz="2000" dirty="0">
                <a:solidFill>
                  <a:srgbClr val="00B400"/>
                </a:solidFill>
              </a:rPr>
              <a:t> lacking experience.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B.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generous.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C.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questioning.  </a:t>
            </a:r>
          </a:p>
        </p:txBody>
      </p:sp>
      <p:pic>
        <p:nvPicPr>
          <p:cNvPr id="16" name="Picture 15" descr="dingbat check.png"/>
          <p:cNvPicPr preferRelativeResize="0"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9" t="7443" r="12425" b="-778"/>
          <a:stretch/>
        </p:blipFill>
        <p:spPr>
          <a:xfrm>
            <a:off x="9641780" y="3442414"/>
            <a:ext cx="228600" cy="274320"/>
          </a:xfrm>
          <a:prstGeom prst="rect">
            <a:avLst/>
          </a:prstGeom>
          <a:ln>
            <a:solidFill>
              <a:srgbClr val="00B400"/>
            </a:solidFill>
          </a:ln>
        </p:spPr>
      </p:pic>
      <p:sp>
        <p:nvSpPr>
          <p:cNvPr id="1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790688" y="6588973"/>
            <a:ext cx="2895600" cy="274320"/>
          </a:xfrm>
        </p:spPr>
        <p:txBody>
          <a:bodyPr/>
          <a:lstStyle/>
          <a:p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Times New Roman"/>
                <a:cs typeface="Times New Roman"/>
              </a:rPr>
              <a:t>Copyright © 2018 Townsend Press. All rights reserved.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15058" y="9345"/>
            <a:ext cx="1596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C4CAE7"/>
                </a:solidFill>
                <a:latin typeface="Arial"/>
                <a:cs typeface="Arial"/>
              </a:rPr>
              <a:t>Unit One / Chapter 3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667000" y="969264"/>
            <a:ext cx="6781800" cy="493712"/>
            <a:chOff x="1143000" y="1443038"/>
            <a:chExt cx="6781800" cy="493712"/>
          </a:xfrm>
        </p:grpSpPr>
        <p:sp>
          <p:nvSpPr>
            <p:cNvPr id="19" name="Rectangle 36"/>
            <p:cNvSpPr>
              <a:spLocks noChangeArrowheads="1"/>
            </p:cNvSpPr>
            <p:nvPr/>
          </p:nvSpPr>
          <p:spPr bwMode="auto">
            <a:xfrm>
              <a:off x="1143000" y="1443038"/>
              <a:ext cx="67818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1350B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2400" dirty="0">
                <a:latin typeface="Arial" charset="0"/>
              </a:endParaRPr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>
              <a:off x="1146175" y="1447800"/>
              <a:ext cx="2206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sz="2400" b="1" dirty="0">
                  <a:solidFill>
                    <a:srgbClr val="9F2785"/>
                  </a:solidFill>
                </a:rPr>
                <a:t>8</a:t>
              </a:r>
              <a:r>
                <a:rPr lang="en-US" sz="2400" dirty="0"/>
                <a:t>  </a:t>
              </a:r>
              <a:r>
                <a:rPr lang="en-US" sz="2400" b="1" dirty="0">
                  <a:solidFill>
                    <a:srgbClr val="2553A4"/>
                  </a:solidFill>
                </a:rPr>
                <a:t>naive</a:t>
              </a:r>
              <a:endParaRPr lang="en-US" sz="2400" dirty="0">
                <a:solidFill>
                  <a:srgbClr val="2553A4"/>
                </a:solidFill>
              </a:endParaRPr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6022975" y="1479550"/>
              <a:ext cx="15970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r"/>
              <a:r>
                <a:rPr lang="en-US" dirty="0">
                  <a:latin typeface="Times New Roman"/>
                  <a:cs typeface="Times New Roman"/>
                </a:rPr>
                <a:t>– </a:t>
              </a:r>
              <a:r>
                <a:rPr lang="en-US" i="1" dirty="0">
                  <a:latin typeface="Times New Roman"/>
                  <a:cs typeface="Times New Roman"/>
                </a:rPr>
                <a:t>adjective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pic>
          <p:nvPicPr>
            <p:cNvPr id="24" name="Picture 9" descr="pron 03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264" t="67014" r="20377" b="20261"/>
            <a:stretch>
              <a:fillRect/>
            </a:stretch>
          </p:blipFill>
          <p:spPr bwMode="auto">
            <a:xfrm>
              <a:off x="4160838" y="1554163"/>
              <a:ext cx="877887" cy="331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naive.mp3">
              <a:hlinkClick r:id="" action="ppaction://media"/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7"/>
            <a:stretch>
              <a:fillRect/>
            </a:stretch>
          </p:blipFill>
          <p:spPr>
            <a:xfrm>
              <a:off x="5501677" y="1496939"/>
              <a:ext cx="365760" cy="365760"/>
            </a:xfrm>
            <a:prstGeom prst="rect">
              <a:avLst/>
            </a:prstGeom>
          </p:spPr>
        </p:pic>
      </p:grp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2452226" y="5029200"/>
            <a:ext cx="758952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dirty="0">
                <a:solidFill>
                  <a:srgbClr val="2553A4"/>
                </a:solidFill>
              </a:rPr>
              <a:t>If Rhoda has been on her own a long time and is streetwise, she is not </a:t>
            </a:r>
            <a:r>
              <a:rPr lang="en-US" dirty="0">
                <a:solidFill>
                  <a:srgbClr val="9F2785"/>
                </a:solidFill>
              </a:rPr>
              <a:t>lacking experience</a:t>
            </a:r>
            <a:r>
              <a:rPr lang="en-US" dirty="0">
                <a:solidFill>
                  <a:srgbClr val="2553A4"/>
                </a:solidFill>
              </a:rPr>
              <a:t>. Someone who believes everything salespeople say is </a:t>
            </a:r>
            <a:r>
              <a:rPr lang="en-US" dirty="0">
                <a:solidFill>
                  <a:srgbClr val="9F2785"/>
                </a:solidFill>
              </a:rPr>
              <a:t>lacking experience</a:t>
            </a:r>
            <a:r>
              <a:rPr lang="en-US" dirty="0">
                <a:solidFill>
                  <a:srgbClr val="2553A4"/>
                </a:solidFill>
              </a:rPr>
              <a:t>. The words </a:t>
            </a:r>
            <a:r>
              <a:rPr lang="en-US" i="1" dirty="0">
                <a:solidFill>
                  <a:srgbClr val="2553A4"/>
                </a:solidFill>
              </a:rPr>
              <a:t>little experience</a:t>
            </a:r>
            <a:r>
              <a:rPr lang="en-US" dirty="0">
                <a:solidFill>
                  <a:srgbClr val="2553A4"/>
                </a:solidFill>
              </a:rPr>
              <a:t> are a clue.     </a:t>
            </a:r>
            <a:endParaRPr lang="en-US" i="1" dirty="0">
              <a:solidFill>
                <a:srgbClr val="255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524000" y="292608"/>
            <a:ext cx="9162288" cy="411480"/>
          </a:xfrm>
          <a:prstGeom prst="rect">
            <a:avLst/>
          </a:prstGeom>
          <a:solidFill>
            <a:srgbClr val="C4CA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524000" y="0"/>
            <a:ext cx="9162288" cy="292608"/>
          </a:xfrm>
          <a:prstGeom prst="rect">
            <a:avLst/>
          </a:prstGeom>
          <a:solidFill>
            <a:srgbClr val="2553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7C7BA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52164" y="340848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F2785"/>
                </a:solidFill>
                <a:latin typeface="Arial"/>
                <a:cs typeface="Arial"/>
              </a:rPr>
              <a:t>Ten Words in Context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303533" y="1523191"/>
            <a:ext cx="7549749" cy="707886"/>
            <a:chOff x="779532" y="1619540"/>
            <a:chExt cx="7549749" cy="707886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779532" y="1757490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65949" y="1619540"/>
              <a:ext cx="72633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Sometimes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overt</a:t>
              </a:r>
              <a:r>
                <a:rPr lang="en-US" sz="2000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racism is easier to deal with than the hidden kind. You can better fight what is out in the open.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303533" y="2237491"/>
            <a:ext cx="7689815" cy="707886"/>
            <a:chOff x="779532" y="2333840"/>
            <a:chExt cx="7689815" cy="707886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779532" y="2483028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72242" y="2333840"/>
              <a:ext cx="739710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Maya’s love of reading was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overt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—books spilled over the shelves in every room of her apartment.</a:t>
              </a:r>
            </a:p>
          </p:txBody>
        </p:sp>
      </p:grp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7446686" y="2905732"/>
            <a:ext cx="272114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i="1" dirty="0">
                <a:solidFill>
                  <a:srgbClr val="2553A4"/>
                </a:solidFill>
              </a:rPr>
              <a:t>Overt </a:t>
            </a:r>
            <a:r>
              <a:rPr lang="en-US" sz="2000" dirty="0"/>
              <a:t>means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A.</a:t>
            </a:r>
            <a:r>
              <a:rPr lang="en-US" sz="2000" dirty="0"/>
              <a:t> obvious.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B.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fair.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C.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harmful.  </a:t>
            </a:r>
          </a:p>
        </p:txBody>
      </p:sp>
      <p:sp>
        <p:nvSpPr>
          <p:cNvPr id="1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790688" y="6588973"/>
            <a:ext cx="2895600" cy="274320"/>
          </a:xfrm>
        </p:spPr>
        <p:txBody>
          <a:bodyPr/>
          <a:lstStyle/>
          <a:p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Times New Roman"/>
                <a:cs typeface="Times New Roman"/>
              </a:rPr>
              <a:t>Copyright © 2018 Townsend Press. All rights reserved.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15058" y="9345"/>
            <a:ext cx="1596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C4CAE7"/>
                </a:solidFill>
                <a:latin typeface="Arial"/>
                <a:cs typeface="Arial"/>
              </a:rPr>
              <a:t>Unit One / Chapter 3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667000" y="969264"/>
            <a:ext cx="6781800" cy="493712"/>
            <a:chOff x="1143000" y="1443038"/>
            <a:chExt cx="6781800" cy="493712"/>
          </a:xfrm>
        </p:grpSpPr>
        <p:sp>
          <p:nvSpPr>
            <p:cNvPr id="19" name="Rectangle 36"/>
            <p:cNvSpPr>
              <a:spLocks noChangeArrowheads="1"/>
            </p:cNvSpPr>
            <p:nvPr/>
          </p:nvSpPr>
          <p:spPr bwMode="auto">
            <a:xfrm>
              <a:off x="1143000" y="1443038"/>
              <a:ext cx="67818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2553A4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2400" dirty="0">
                <a:latin typeface="Arial" charset="0"/>
              </a:endParaRPr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>
              <a:off x="1146175" y="1447800"/>
              <a:ext cx="2206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sz="2400" b="1" dirty="0">
                  <a:solidFill>
                    <a:srgbClr val="9F2785"/>
                  </a:solidFill>
                </a:rPr>
                <a:t>9</a:t>
              </a:r>
              <a:r>
                <a:rPr lang="en-US" sz="2400" dirty="0"/>
                <a:t>  </a:t>
              </a:r>
              <a:r>
                <a:rPr lang="en-US" sz="2400" b="1" dirty="0">
                  <a:solidFill>
                    <a:srgbClr val="2553A4"/>
                  </a:solidFill>
                </a:rPr>
                <a:t>overt</a:t>
              </a:r>
              <a:endParaRPr lang="en-US" sz="2400" dirty="0">
                <a:solidFill>
                  <a:srgbClr val="2553A4"/>
                </a:solidFill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6022975" y="1479550"/>
              <a:ext cx="15970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r"/>
              <a:r>
                <a:rPr lang="en-US" dirty="0">
                  <a:latin typeface="Times New Roman"/>
                  <a:cs typeface="Times New Roman"/>
                </a:rPr>
                <a:t>– </a:t>
              </a:r>
              <a:r>
                <a:rPr lang="en-US" i="1" dirty="0">
                  <a:latin typeface="Times New Roman"/>
                  <a:cs typeface="Times New Roman"/>
                </a:rPr>
                <a:t>adjective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pic>
          <p:nvPicPr>
            <p:cNvPr id="24" name="Picture 10" descr="pron 03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273" r="67924"/>
            <a:stretch>
              <a:fillRect/>
            </a:stretch>
          </p:blipFill>
          <p:spPr bwMode="auto">
            <a:xfrm>
              <a:off x="4019554" y="1544638"/>
              <a:ext cx="958850" cy="331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overt.mp3">
              <a:hlinkClick r:id="" action="ppaction://media"/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6"/>
            <a:stretch>
              <a:fillRect/>
            </a:stretch>
          </p:blipFill>
          <p:spPr>
            <a:xfrm>
              <a:off x="5556926" y="1498228"/>
              <a:ext cx="365760" cy="365760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1624943" y="3382866"/>
            <a:ext cx="2483338" cy="2666841"/>
            <a:chOff x="16901" y="3504272"/>
            <a:chExt cx="2483338" cy="2666841"/>
          </a:xfrm>
        </p:grpSpPr>
        <p:sp>
          <p:nvSpPr>
            <p:cNvPr id="25" name="TextBox 24"/>
            <p:cNvSpPr txBox="1"/>
            <p:nvPr/>
          </p:nvSpPr>
          <p:spPr>
            <a:xfrm rot="16200000">
              <a:off x="-900979" y="4669762"/>
              <a:ext cx="206659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imes New Roman"/>
                  <a:cs typeface="Times New Roman"/>
                </a:rPr>
                <a:t>Alex Proimos via Wikimedia Commons 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6018" y="5801781"/>
              <a:ext cx="16530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Times New Roman"/>
                  <a:cs typeface="Times New Roman"/>
                </a:rPr>
                <a:t>An </a:t>
              </a:r>
              <a:r>
                <a:rPr lang="en-US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overt</a:t>
              </a:r>
              <a:r>
                <a:rPr lang="en-US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  <a:r>
                <a:rPr lang="en-US" dirty="0">
                  <a:latin typeface="Times New Roman"/>
                  <a:cs typeface="Times New Roman"/>
                </a:rPr>
                <a:t>yawn </a:t>
              </a:r>
            </a:p>
          </p:txBody>
        </p:sp>
        <p:pic>
          <p:nvPicPr>
            <p:cNvPr id="7" name="Picture 6" descr="overt 2a Alex Proimos from Sydney, Australia.jp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655" y="3504272"/>
              <a:ext cx="2264584" cy="2286000"/>
            </a:xfrm>
            <a:prstGeom prst="rect">
              <a:avLst/>
            </a:prstGeom>
            <a:ln w="19050">
              <a:solidFill>
                <a:srgbClr val="2553A4"/>
              </a:solidFill>
            </a:ln>
          </p:spPr>
        </p:pic>
      </p:grpSp>
      <p:grpSp>
        <p:nvGrpSpPr>
          <p:cNvPr id="29" name="Group 28"/>
          <p:cNvGrpSpPr/>
          <p:nvPr/>
        </p:nvGrpSpPr>
        <p:grpSpPr>
          <a:xfrm>
            <a:off x="4097609" y="3360896"/>
            <a:ext cx="2218920" cy="2706505"/>
            <a:chOff x="2489567" y="3482302"/>
            <a:chExt cx="2218920" cy="2706505"/>
          </a:xfrm>
        </p:grpSpPr>
        <p:sp>
          <p:nvSpPr>
            <p:cNvPr id="27" name="TextBox 26"/>
            <p:cNvSpPr txBox="1"/>
            <p:nvPr/>
          </p:nvSpPr>
          <p:spPr>
            <a:xfrm rot="5400000" flipH="1">
              <a:off x="3457183" y="4502774"/>
              <a:ext cx="22717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imes New Roman"/>
                  <a:cs typeface="Times New Roman"/>
                </a:rPr>
                <a:t>Dmytro.Tchystiak via Wikimedia Commons 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517830" y="5819475"/>
              <a:ext cx="19287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Times New Roman"/>
                  <a:cs typeface="Times New Roman"/>
                </a:rPr>
                <a:t>A less </a:t>
              </a:r>
              <a:r>
                <a:rPr lang="en-US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overt</a:t>
              </a:r>
              <a:r>
                <a:rPr lang="en-US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  <a:r>
                <a:rPr lang="en-US" dirty="0">
                  <a:latin typeface="Times New Roman"/>
                  <a:cs typeface="Times New Roman"/>
                </a:rPr>
                <a:t>yawn </a:t>
              </a:r>
            </a:p>
          </p:txBody>
        </p:sp>
        <p:pic>
          <p:nvPicPr>
            <p:cNvPr id="9" name="Picture 8" descr="overt 2b Dmytro.Tchystiak.jp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9567" y="3504272"/>
              <a:ext cx="1965848" cy="2286000"/>
            </a:xfrm>
            <a:prstGeom prst="rect">
              <a:avLst/>
            </a:prstGeom>
            <a:ln w="19050">
              <a:solidFill>
                <a:srgbClr val="2553A4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70659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524000" y="292608"/>
            <a:ext cx="9162288" cy="411480"/>
          </a:xfrm>
          <a:prstGeom prst="rect">
            <a:avLst/>
          </a:prstGeom>
          <a:solidFill>
            <a:srgbClr val="C4CA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524000" y="0"/>
            <a:ext cx="9162288" cy="292608"/>
          </a:xfrm>
          <a:prstGeom prst="rect">
            <a:avLst/>
          </a:prstGeom>
          <a:solidFill>
            <a:srgbClr val="2553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2100186" y="1627664"/>
            <a:ext cx="8019557" cy="0"/>
          </a:xfrm>
          <a:prstGeom prst="line">
            <a:avLst/>
          </a:prstGeom>
          <a:ln>
            <a:solidFill>
              <a:srgbClr val="9F278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034119" y="1056600"/>
            <a:ext cx="5296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F2785"/>
                </a:solidFill>
                <a:latin typeface="Arial"/>
                <a:cs typeface="Arial"/>
              </a:rPr>
              <a:t>Ten Words in Context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15058" y="9345"/>
            <a:ext cx="1596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C4CAE7"/>
                </a:solidFill>
                <a:latin typeface="Arial"/>
                <a:cs typeface="Arial"/>
              </a:rPr>
              <a:t>Unit One / Chapter 3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790688" y="6588973"/>
            <a:ext cx="2895600" cy="274320"/>
          </a:xfrm>
        </p:spPr>
        <p:txBody>
          <a:bodyPr/>
          <a:lstStyle/>
          <a:p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Times New Roman"/>
                <a:cs typeface="Times New Roman"/>
              </a:rPr>
              <a:t>Copyright © 2018 Townsend Press. All rights reserved.  </a:t>
            </a:r>
          </a:p>
        </p:txBody>
      </p:sp>
    </p:spTree>
    <p:extLst>
      <p:ext uri="{BB962C8B-B14F-4D97-AF65-F5344CB8AC3E}">
        <p14:creationId xmlns:p14="http://schemas.microsoft.com/office/powerpoint/2010/main" val="3725478098"/>
      </p:ext>
    </p:extLst>
  </p:cSld>
  <p:clrMapOvr>
    <a:masterClrMapping/>
  </p:clrMapOvr>
  <p:transition spd="slow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524000" y="292608"/>
            <a:ext cx="9162288" cy="411480"/>
          </a:xfrm>
          <a:prstGeom prst="rect">
            <a:avLst/>
          </a:prstGeom>
          <a:solidFill>
            <a:srgbClr val="C4CA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524000" y="0"/>
            <a:ext cx="9162288" cy="292608"/>
          </a:xfrm>
          <a:prstGeom prst="rect">
            <a:avLst/>
          </a:prstGeom>
          <a:solidFill>
            <a:srgbClr val="2553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7C7BA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52164" y="340848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F2785"/>
                </a:solidFill>
                <a:latin typeface="Arial"/>
                <a:cs typeface="Arial"/>
              </a:rPr>
              <a:t>Ten Words in Context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303533" y="1523191"/>
            <a:ext cx="7549749" cy="707886"/>
            <a:chOff x="779532" y="1619540"/>
            <a:chExt cx="7549749" cy="707886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779532" y="1757490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65949" y="1619540"/>
              <a:ext cx="72633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Sometimes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overt</a:t>
              </a:r>
              <a:r>
                <a:rPr lang="en-US" sz="2000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racism is easier to deal with than the hidden kind. You can better fight what is out in the open.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303533" y="2237491"/>
            <a:ext cx="7689815" cy="707886"/>
            <a:chOff x="779532" y="2333840"/>
            <a:chExt cx="7689815" cy="707886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779532" y="2483028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72242" y="2333840"/>
              <a:ext cx="739710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Maya’s love of reading was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overt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—books spilled over the shelves in every room of her apartment.</a:t>
              </a:r>
            </a:p>
          </p:txBody>
        </p:sp>
      </p:grp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7446686" y="2905732"/>
            <a:ext cx="272114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i="1" dirty="0">
                <a:solidFill>
                  <a:srgbClr val="2553A4"/>
                </a:solidFill>
              </a:rPr>
              <a:t>Overt </a:t>
            </a:r>
            <a:r>
              <a:rPr lang="en-US" sz="2000" dirty="0"/>
              <a:t>means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00B400"/>
                </a:solidFill>
              </a:rPr>
              <a:t>A.</a:t>
            </a:r>
            <a:r>
              <a:rPr lang="en-US" sz="2000" dirty="0">
                <a:solidFill>
                  <a:srgbClr val="00B400"/>
                </a:solidFill>
              </a:rPr>
              <a:t> obvious.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B.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fair.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C.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harmful.  </a:t>
            </a:r>
          </a:p>
        </p:txBody>
      </p:sp>
      <p:pic>
        <p:nvPicPr>
          <p:cNvPr id="16" name="Picture 15" descr="dingbat check.png"/>
          <p:cNvPicPr preferRelativeResize="0"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9" t="7443" r="12425" b="-778"/>
          <a:stretch/>
        </p:blipFill>
        <p:spPr>
          <a:xfrm>
            <a:off x="8876863" y="3322722"/>
            <a:ext cx="228600" cy="274320"/>
          </a:xfrm>
          <a:prstGeom prst="rect">
            <a:avLst/>
          </a:prstGeom>
          <a:ln>
            <a:solidFill>
              <a:srgbClr val="00B400"/>
            </a:solidFill>
          </a:ln>
        </p:spPr>
      </p:pic>
      <p:sp>
        <p:nvSpPr>
          <p:cNvPr id="1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790688" y="6588973"/>
            <a:ext cx="2895600" cy="274320"/>
          </a:xfrm>
        </p:spPr>
        <p:txBody>
          <a:bodyPr/>
          <a:lstStyle/>
          <a:p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Times New Roman"/>
                <a:cs typeface="Times New Roman"/>
              </a:rPr>
              <a:t>Copyright © 2018 Townsend Press. All rights reserved.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15058" y="9345"/>
            <a:ext cx="1596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C4CAE7"/>
                </a:solidFill>
                <a:latin typeface="Arial"/>
                <a:cs typeface="Arial"/>
              </a:rPr>
              <a:t>Unit One / Chapter 3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667000" y="969264"/>
            <a:ext cx="6781800" cy="493712"/>
            <a:chOff x="1143000" y="1443038"/>
            <a:chExt cx="6781800" cy="493712"/>
          </a:xfrm>
        </p:grpSpPr>
        <p:sp>
          <p:nvSpPr>
            <p:cNvPr id="19" name="Rectangle 36"/>
            <p:cNvSpPr>
              <a:spLocks noChangeArrowheads="1"/>
            </p:cNvSpPr>
            <p:nvPr/>
          </p:nvSpPr>
          <p:spPr bwMode="auto">
            <a:xfrm>
              <a:off x="1143000" y="1443038"/>
              <a:ext cx="67818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2553A4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2400" dirty="0">
                <a:latin typeface="Arial" charset="0"/>
              </a:endParaRPr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>
              <a:off x="1146175" y="1447800"/>
              <a:ext cx="2206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sz="2400" b="1" dirty="0">
                  <a:solidFill>
                    <a:srgbClr val="9F2785"/>
                  </a:solidFill>
                </a:rPr>
                <a:t>9</a:t>
              </a:r>
              <a:r>
                <a:rPr lang="en-US" sz="2400" dirty="0"/>
                <a:t>  </a:t>
              </a:r>
              <a:r>
                <a:rPr lang="en-US" sz="2400" b="1" dirty="0">
                  <a:solidFill>
                    <a:srgbClr val="2553A4"/>
                  </a:solidFill>
                </a:rPr>
                <a:t>overt</a:t>
              </a:r>
              <a:endParaRPr lang="en-US" sz="2400" dirty="0">
                <a:solidFill>
                  <a:srgbClr val="2553A4"/>
                </a:solidFill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6022975" y="1479550"/>
              <a:ext cx="15970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r"/>
              <a:r>
                <a:rPr lang="en-US" dirty="0">
                  <a:latin typeface="Times New Roman"/>
                  <a:cs typeface="Times New Roman"/>
                </a:rPr>
                <a:t>– </a:t>
              </a:r>
              <a:r>
                <a:rPr lang="en-US" i="1" dirty="0">
                  <a:latin typeface="Times New Roman"/>
                  <a:cs typeface="Times New Roman"/>
                </a:rPr>
                <a:t>adjective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pic>
          <p:nvPicPr>
            <p:cNvPr id="24" name="Picture 10" descr="pron 03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273" r="67924"/>
            <a:stretch>
              <a:fillRect/>
            </a:stretch>
          </p:blipFill>
          <p:spPr bwMode="auto">
            <a:xfrm>
              <a:off x="4019554" y="1544638"/>
              <a:ext cx="958850" cy="331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overt.mp3">
              <a:hlinkClick r:id="" action="ppaction://media"/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7"/>
            <a:stretch>
              <a:fillRect/>
            </a:stretch>
          </p:blipFill>
          <p:spPr>
            <a:xfrm>
              <a:off x="5556926" y="1498228"/>
              <a:ext cx="365760" cy="365760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1624943" y="3382866"/>
            <a:ext cx="2483338" cy="2666841"/>
            <a:chOff x="16901" y="3504272"/>
            <a:chExt cx="2483338" cy="2666841"/>
          </a:xfrm>
        </p:grpSpPr>
        <p:sp>
          <p:nvSpPr>
            <p:cNvPr id="25" name="TextBox 24"/>
            <p:cNvSpPr txBox="1"/>
            <p:nvPr/>
          </p:nvSpPr>
          <p:spPr>
            <a:xfrm rot="16200000">
              <a:off x="-900979" y="4669762"/>
              <a:ext cx="206659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imes New Roman"/>
                  <a:cs typeface="Times New Roman"/>
                </a:rPr>
                <a:t>Alex Proimos via Wikimedia Commons 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6018" y="5801781"/>
              <a:ext cx="16530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Times New Roman"/>
                  <a:cs typeface="Times New Roman"/>
                </a:rPr>
                <a:t>An </a:t>
              </a:r>
              <a:r>
                <a:rPr lang="en-US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overt</a:t>
              </a:r>
              <a:r>
                <a:rPr lang="en-US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  <a:r>
                <a:rPr lang="en-US" dirty="0">
                  <a:latin typeface="Times New Roman"/>
                  <a:cs typeface="Times New Roman"/>
                </a:rPr>
                <a:t>yawn </a:t>
              </a:r>
            </a:p>
          </p:txBody>
        </p:sp>
        <p:pic>
          <p:nvPicPr>
            <p:cNvPr id="7" name="Picture 6" descr="overt 2a Alex Proimos from Sydney, Australia.jp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655" y="3504272"/>
              <a:ext cx="2264584" cy="2286000"/>
            </a:xfrm>
            <a:prstGeom prst="rect">
              <a:avLst/>
            </a:prstGeom>
            <a:ln w="19050">
              <a:solidFill>
                <a:srgbClr val="2553A4"/>
              </a:solidFill>
            </a:ln>
          </p:spPr>
        </p:pic>
      </p:grpSp>
      <p:grpSp>
        <p:nvGrpSpPr>
          <p:cNvPr id="29" name="Group 28"/>
          <p:cNvGrpSpPr/>
          <p:nvPr/>
        </p:nvGrpSpPr>
        <p:grpSpPr>
          <a:xfrm>
            <a:off x="4097609" y="3360896"/>
            <a:ext cx="2218920" cy="2706505"/>
            <a:chOff x="2489567" y="3482302"/>
            <a:chExt cx="2218920" cy="2706505"/>
          </a:xfrm>
        </p:grpSpPr>
        <p:sp>
          <p:nvSpPr>
            <p:cNvPr id="27" name="TextBox 26"/>
            <p:cNvSpPr txBox="1"/>
            <p:nvPr/>
          </p:nvSpPr>
          <p:spPr>
            <a:xfrm rot="5400000" flipH="1">
              <a:off x="3457183" y="4502774"/>
              <a:ext cx="22717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imes New Roman"/>
                  <a:cs typeface="Times New Roman"/>
                </a:rPr>
                <a:t>Dmytro.Tchystiak via Wikimedia Commons 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517830" y="5819475"/>
              <a:ext cx="19287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Times New Roman"/>
                  <a:cs typeface="Times New Roman"/>
                </a:rPr>
                <a:t>A less </a:t>
              </a:r>
              <a:r>
                <a:rPr lang="en-US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overt</a:t>
              </a:r>
              <a:r>
                <a:rPr lang="en-US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  <a:r>
                <a:rPr lang="en-US" dirty="0">
                  <a:latin typeface="Times New Roman"/>
                  <a:cs typeface="Times New Roman"/>
                </a:rPr>
                <a:t>yawn </a:t>
              </a:r>
            </a:p>
          </p:txBody>
        </p:sp>
        <p:pic>
          <p:nvPicPr>
            <p:cNvPr id="9" name="Picture 8" descr="overt 2b Dmytro.Tchystiak.jp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9567" y="3504272"/>
              <a:ext cx="1965848" cy="2286000"/>
            </a:xfrm>
            <a:prstGeom prst="rect">
              <a:avLst/>
            </a:prstGeom>
            <a:ln w="19050">
              <a:solidFill>
                <a:srgbClr val="2553A4"/>
              </a:solidFill>
            </a:ln>
          </p:spPr>
        </p:pic>
      </p:grp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6686900" y="4498394"/>
            <a:ext cx="3657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dirty="0">
                <a:solidFill>
                  <a:srgbClr val="2553A4"/>
                </a:solidFill>
              </a:rPr>
              <a:t>Racism that is out in the open is </a:t>
            </a:r>
            <a:r>
              <a:rPr lang="en-US" dirty="0">
                <a:solidFill>
                  <a:srgbClr val="9F2785"/>
                </a:solidFill>
              </a:rPr>
              <a:t>obvious</a:t>
            </a:r>
            <a:r>
              <a:rPr lang="en-US" dirty="0">
                <a:solidFill>
                  <a:srgbClr val="2553A4"/>
                </a:solidFill>
              </a:rPr>
              <a:t>. If books spill over the shelves in every room, Maya’</a:t>
            </a:r>
            <a:r>
              <a:rPr lang="en-US" altLang="ja-JP" dirty="0">
                <a:solidFill>
                  <a:srgbClr val="2553A4"/>
                </a:solidFill>
              </a:rPr>
              <a:t>s</a:t>
            </a:r>
            <a:r>
              <a:rPr lang="en-US" dirty="0">
                <a:solidFill>
                  <a:srgbClr val="2553A4"/>
                </a:solidFill>
              </a:rPr>
              <a:t> love of reading is </a:t>
            </a:r>
            <a:r>
              <a:rPr lang="en-US" dirty="0">
                <a:solidFill>
                  <a:srgbClr val="9F2785"/>
                </a:solidFill>
              </a:rPr>
              <a:t>obvious</a:t>
            </a:r>
            <a:r>
              <a:rPr lang="en-US" dirty="0">
                <a:solidFill>
                  <a:srgbClr val="2553A4"/>
                </a:solidFill>
              </a:rPr>
              <a:t>.   </a:t>
            </a:r>
            <a:endParaRPr lang="en-US" i="1" dirty="0">
              <a:solidFill>
                <a:srgbClr val="255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00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524000" y="292608"/>
            <a:ext cx="9162288" cy="411480"/>
          </a:xfrm>
          <a:prstGeom prst="rect">
            <a:avLst/>
          </a:prstGeom>
          <a:solidFill>
            <a:srgbClr val="C4CA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524000" y="0"/>
            <a:ext cx="9162288" cy="292608"/>
          </a:xfrm>
          <a:prstGeom prst="rect">
            <a:avLst/>
          </a:prstGeom>
          <a:solidFill>
            <a:srgbClr val="2553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7C7BA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52164" y="340848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F2785"/>
                </a:solidFill>
                <a:latin typeface="Arial"/>
                <a:cs typeface="Arial"/>
              </a:rPr>
              <a:t>Ten Words in Context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303532" y="1523191"/>
            <a:ext cx="7418316" cy="707886"/>
            <a:chOff x="779532" y="1619540"/>
            <a:chExt cx="7418316" cy="707886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779532" y="1757490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65949" y="1619540"/>
              <a:ext cx="71318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Leroy tried to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undermine</a:t>
              </a:r>
              <a:r>
                <a:rPr lang="en-US" sz="2000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the coach’s authority by making jokes about him behind his back.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303532" y="2237491"/>
            <a:ext cx="7671138" cy="707886"/>
            <a:chOff x="779532" y="2333840"/>
            <a:chExt cx="7671138" cy="707886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779532" y="2483028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72241" y="2333840"/>
              <a:ext cx="737842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Numerous floods had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undermined 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the foundation so greatly that </a:t>
              </a:r>
            </a:p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the house was no longer safe.</a:t>
              </a:r>
            </a:p>
          </p:txBody>
        </p:sp>
      </p:grp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7417862" y="3025424"/>
            <a:ext cx="272114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i="1" dirty="0">
                <a:solidFill>
                  <a:srgbClr val="2553A4"/>
                </a:solidFill>
              </a:rPr>
              <a:t>Undermine </a:t>
            </a:r>
            <a:r>
              <a:rPr lang="en-US" sz="2000" dirty="0"/>
              <a:t>means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A.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to reach.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B.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to explore.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C.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to weaken.  </a:t>
            </a:r>
          </a:p>
        </p:txBody>
      </p:sp>
      <p:sp>
        <p:nvSpPr>
          <p:cNvPr id="1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790688" y="6588973"/>
            <a:ext cx="2895600" cy="274320"/>
          </a:xfrm>
        </p:spPr>
        <p:txBody>
          <a:bodyPr/>
          <a:lstStyle/>
          <a:p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Times New Roman"/>
                <a:cs typeface="Times New Roman"/>
              </a:rPr>
              <a:t>Copyright © 2018 Townsend Press. All rights reserved.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15058" y="9345"/>
            <a:ext cx="1596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C4CAE7"/>
                </a:solidFill>
                <a:latin typeface="Arial"/>
                <a:cs typeface="Arial"/>
              </a:rPr>
              <a:t>Unit One / Chapter 3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667000" y="969264"/>
            <a:ext cx="6781800" cy="493712"/>
            <a:chOff x="1143000" y="1443038"/>
            <a:chExt cx="6781800" cy="493712"/>
          </a:xfrm>
        </p:grpSpPr>
        <p:sp>
          <p:nvSpPr>
            <p:cNvPr id="19" name="Rectangle 36"/>
            <p:cNvSpPr>
              <a:spLocks noChangeArrowheads="1"/>
            </p:cNvSpPr>
            <p:nvPr/>
          </p:nvSpPr>
          <p:spPr bwMode="auto">
            <a:xfrm>
              <a:off x="1143000" y="1443038"/>
              <a:ext cx="67818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2553A4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2400" dirty="0">
                <a:latin typeface="Arial" charset="0"/>
              </a:endParaRPr>
            </a:p>
          </p:txBody>
        </p:sp>
        <p:sp>
          <p:nvSpPr>
            <p:cNvPr id="21" name="Rectangle 10"/>
            <p:cNvSpPr>
              <a:spLocks noChangeArrowheads="1"/>
            </p:cNvSpPr>
            <p:nvPr/>
          </p:nvSpPr>
          <p:spPr bwMode="auto">
            <a:xfrm>
              <a:off x="1146175" y="1447800"/>
              <a:ext cx="2206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sz="2400" b="1" dirty="0">
                  <a:solidFill>
                    <a:srgbClr val="9F2785"/>
                  </a:solidFill>
                </a:rPr>
                <a:t>10</a:t>
              </a:r>
              <a:r>
                <a:rPr lang="en-US" sz="2400" dirty="0"/>
                <a:t> </a:t>
              </a:r>
              <a:r>
                <a:rPr lang="en-US" sz="2400" b="1" dirty="0">
                  <a:solidFill>
                    <a:srgbClr val="2553A4"/>
                  </a:solidFill>
                </a:rPr>
                <a:t>undermine </a:t>
              </a:r>
              <a:endParaRPr lang="en-US" sz="2400" dirty="0">
                <a:solidFill>
                  <a:srgbClr val="2553A4"/>
                </a:solidFill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6022975" y="1479550"/>
              <a:ext cx="15970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r"/>
              <a:r>
                <a:rPr lang="en-US" dirty="0">
                  <a:latin typeface="Times New Roman"/>
                  <a:cs typeface="Times New Roman"/>
                </a:rPr>
                <a:t>– </a:t>
              </a:r>
              <a:r>
                <a:rPr lang="en-US" i="1" dirty="0">
                  <a:latin typeface="Times New Roman"/>
                  <a:cs typeface="Times New Roman"/>
                </a:rPr>
                <a:t>verb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pic>
          <p:nvPicPr>
            <p:cNvPr id="24" name="Picture 9" descr="pron 03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264" t="87273"/>
            <a:stretch>
              <a:fillRect/>
            </a:stretch>
          </p:blipFill>
          <p:spPr bwMode="auto">
            <a:xfrm>
              <a:off x="4160838" y="1544638"/>
              <a:ext cx="1485900" cy="331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undermine.mp3">
              <a:hlinkClick r:id="" action="ppaction://media"/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6"/>
            <a:stretch>
              <a:fillRect/>
            </a:stretch>
          </p:blipFill>
          <p:spPr>
            <a:xfrm>
              <a:off x="6111822" y="1501326"/>
              <a:ext cx="365760" cy="36576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1811749" y="3025425"/>
            <a:ext cx="5136567" cy="3411297"/>
            <a:chOff x="287748" y="3025424"/>
            <a:chExt cx="5136567" cy="3411297"/>
          </a:xfrm>
        </p:grpSpPr>
        <p:sp>
          <p:nvSpPr>
            <p:cNvPr id="25" name="TextBox 24"/>
            <p:cNvSpPr txBox="1"/>
            <p:nvPr/>
          </p:nvSpPr>
          <p:spPr>
            <a:xfrm rot="16200000">
              <a:off x="-670911" y="5247230"/>
              <a:ext cx="214815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imes New Roman"/>
                  <a:cs typeface="Times New Roman"/>
                </a:rPr>
                <a:t>© Operationshooting88 | Dreamstime.com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002220" y="3192268"/>
              <a:ext cx="242209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/>
                  <a:cs typeface="Times New Roman"/>
                </a:rPr>
                <a:t>Cracks </a:t>
              </a:r>
              <a:r>
                <a:rPr lang="en-US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undermine</a:t>
              </a:r>
              <a:r>
                <a:rPr lang="en-US" dirty="0">
                  <a:latin typeface="Times New Roman"/>
                  <a:cs typeface="Times New Roman"/>
                </a:rPr>
                <a:t> 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the strength of this wall.</a:t>
              </a:r>
            </a:p>
          </p:txBody>
        </p:sp>
        <p:pic>
          <p:nvPicPr>
            <p:cNvPr id="7" name="Picture 6" descr="undermine.jp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580" y="3025424"/>
              <a:ext cx="2464964" cy="3383280"/>
            </a:xfrm>
            <a:prstGeom prst="rect">
              <a:avLst/>
            </a:prstGeom>
            <a:ln w="19050">
              <a:solidFill>
                <a:srgbClr val="B41A2D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65797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524000" y="292608"/>
            <a:ext cx="9162288" cy="411480"/>
          </a:xfrm>
          <a:prstGeom prst="rect">
            <a:avLst/>
          </a:prstGeom>
          <a:solidFill>
            <a:srgbClr val="C4CA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524000" y="0"/>
            <a:ext cx="9162288" cy="292608"/>
          </a:xfrm>
          <a:prstGeom prst="rect">
            <a:avLst/>
          </a:prstGeom>
          <a:solidFill>
            <a:srgbClr val="2553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7C7BA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52164" y="340848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F2785"/>
                </a:solidFill>
                <a:latin typeface="Arial"/>
                <a:cs typeface="Arial"/>
              </a:rPr>
              <a:t>Ten Words in Context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303532" y="1523191"/>
            <a:ext cx="7418316" cy="707886"/>
            <a:chOff x="779532" y="1619540"/>
            <a:chExt cx="7418316" cy="707886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779532" y="1757490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65949" y="1619540"/>
              <a:ext cx="71318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Leroy tried to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undermine</a:t>
              </a:r>
              <a:r>
                <a:rPr lang="en-US" sz="2000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the coach’s authority by making jokes about him behind his back.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303532" y="2237491"/>
            <a:ext cx="7671138" cy="707886"/>
            <a:chOff x="779532" y="2333840"/>
            <a:chExt cx="7671138" cy="707886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779532" y="2483028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72241" y="2333840"/>
              <a:ext cx="737842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Numerous floods had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undermined 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the foundation so greatly that </a:t>
              </a:r>
            </a:p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the house was no longer safe.</a:t>
              </a:r>
            </a:p>
          </p:txBody>
        </p:sp>
      </p:grp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7417862" y="3025424"/>
            <a:ext cx="272114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i="1" dirty="0">
                <a:solidFill>
                  <a:srgbClr val="2553A4"/>
                </a:solidFill>
              </a:rPr>
              <a:t>Undermine </a:t>
            </a:r>
            <a:r>
              <a:rPr lang="en-US" sz="2000" dirty="0"/>
              <a:t>means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A.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to reach.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B.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to explore.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00B400"/>
                </a:solidFill>
              </a:rPr>
              <a:t>C.</a:t>
            </a:r>
            <a:r>
              <a:rPr lang="en-US" sz="2000" dirty="0">
                <a:solidFill>
                  <a:srgbClr val="00B400"/>
                </a:solidFill>
              </a:rPr>
              <a:t> to weaken.  </a:t>
            </a:r>
          </a:p>
        </p:txBody>
      </p:sp>
      <p:pic>
        <p:nvPicPr>
          <p:cNvPr id="15" name="Picture 14" descr="dingbat check.png"/>
          <p:cNvPicPr preferRelativeResize="0"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9" t="7443" r="12425" b="-778"/>
          <a:stretch/>
        </p:blipFill>
        <p:spPr>
          <a:xfrm>
            <a:off x="9096874" y="4150652"/>
            <a:ext cx="228600" cy="274320"/>
          </a:xfrm>
          <a:prstGeom prst="rect">
            <a:avLst/>
          </a:prstGeom>
          <a:ln>
            <a:solidFill>
              <a:srgbClr val="00B400"/>
            </a:solidFill>
          </a:ln>
        </p:spPr>
      </p:pic>
      <p:sp>
        <p:nvSpPr>
          <p:cNvPr id="1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790688" y="6588973"/>
            <a:ext cx="2895600" cy="274320"/>
          </a:xfrm>
        </p:spPr>
        <p:txBody>
          <a:bodyPr/>
          <a:lstStyle/>
          <a:p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Times New Roman"/>
                <a:cs typeface="Times New Roman"/>
              </a:rPr>
              <a:t>Copyright © 2018 Townsend Press. All rights reserved.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15058" y="9345"/>
            <a:ext cx="1596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C4CAE7"/>
                </a:solidFill>
                <a:latin typeface="Arial"/>
                <a:cs typeface="Arial"/>
              </a:rPr>
              <a:t>Unit One / Chapter 3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667000" y="969264"/>
            <a:ext cx="6781800" cy="493712"/>
            <a:chOff x="1143000" y="1443038"/>
            <a:chExt cx="6781800" cy="493712"/>
          </a:xfrm>
        </p:grpSpPr>
        <p:sp>
          <p:nvSpPr>
            <p:cNvPr id="19" name="Rectangle 36"/>
            <p:cNvSpPr>
              <a:spLocks noChangeArrowheads="1"/>
            </p:cNvSpPr>
            <p:nvPr/>
          </p:nvSpPr>
          <p:spPr bwMode="auto">
            <a:xfrm>
              <a:off x="1143000" y="1443038"/>
              <a:ext cx="67818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2553A4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2400" dirty="0">
                <a:latin typeface="Arial" charset="0"/>
              </a:endParaRPr>
            </a:p>
          </p:txBody>
        </p:sp>
        <p:sp>
          <p:nvSpPr>
            <p:cNvPr id="21" name="Rectangle 10"/>
            <p:cNvSpPr>
              <a:spLocks noChangeArrowheads="1"/>
            </p:cNvSpPr>
            <p:nvPr/>
          </p:nvSpPr>
          <p:spPr bwMode="auto">
            <a:xfrm>
              <a:off x="1146175" y="1447800"/>
              <a:ext cx="2206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sz="2400" b="1" dirty="0">
                  <a:solidFill>
                    <a:srgbClr val="9F2785"/>
                  </a:solidFill>
                </a:rPr>
                <a:t>10</a:t>
              </a:r>
              <a:r>
                <a:rPr lang="en-US" sz="2400" dirty="0"/>
                <a:t> </a:t>
              </a:r>
              <a:r>
                <a:rPr lang="en-US" sz="2400" b="1" dirty="0">
                  <a:solidFill>
                    <a:srgbClr val="2553A4"/>
                  </a:solidFill>
                </a:rPr>
                <a:t>undermine </a:t>
              </a:r>
              <a:endParaRPr lang="en-US" sz="2400" dirty="0">
                <a:solidFill>
                  <a:srgbClr val="2553A4"/>
                </a:solidFill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6022975" y="1479550"/>
              <a:ext cx="15970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r"/>
              <a:r>
                <a:rPr lang="en-US" dirty="0">
                  <a:latin typeface="Times New Roman"/>
                  <a:cs typeface="Times New Roman"/>
                </a:rPr>
                <a:t>– </a:t>
              </a:r>
              <a:r>
                <a:rPr lang="en-US" i="1" dirty="0">
                  <a:latin typeface="Times New Roman"/>
                  <a:cs typeface="Times New Roman"/>
                </a:rPr>
                <a:t>verb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pic>
          <p:nvPicPr>
            <p:cNvPr id="24" name="Picture 9" descr="pron 03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264" t="87273"/>
            <a:stretch>
              <a:fillRect/>
            </a:stretch>
          </p:blipFill>
          <p:spPr bwMode="auto">
            <a:xfrm>
              <a:off x="4160838" y="1544638"/>
              <a:ext cx="1485900" cy="331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undermine.mp3">
              <a:hlinkClick r:id="" action="ppaction://media"/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7"/>
            <a:stretch>
              <a:fillRect/>
            </a:stretch>
          </p:blipFill>
          <p:spPr>
            <a:xfrm>
              <a:off x="6111822" y="1501326"/>
              <a:ext cx="365760" cy="365760"/>
            </a:xfrm>
            <a:prstGeom prst="rect">
              <a:avLst/>
            </a:prstGeom>
          </p:spPr>
        </p:pic>
      </p:grpSp>
      <p:sp>
        <p:nvSpPr>
          <p:cNvPr id="25" name="TextBox 24"/>
          <p:cNvSpPr txBox="1"/>
          <p:nvPr/>
        </p:nvSpPr>
        <p:spPr>
          <a:xfrm rot="16200000">
            <a:off x="853089" y="5247230"/>
            <a:ext cx="21481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Times New Roman"/>
                <a:cs typeface="Times New Roman"/>
              </a:rPr>
              <a:t>© Operationshooting88 | Dreamstime.com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26221" y="3192269"/>
            <a:ext cx="24220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Cracks </a:t>
            </a:r>
            <a:r>
              <a:rPr lang="en-US" b="1" dirty="0">
                <a:solidFill>
                  <a:srgbClr val="2553A4"/>
                </a:solidFill>
                <a:latin typeface="Times New Roman"/>
                <a:cs typeface="Times New Roman"/>
              </a:rPr>
              <a:t>undermine</a:t>
            </a:r>
            <a:r>
              <a:rPr lang="en-US" dirty="0">
                <a:latin typeface="Times New Roman"/>
                <a:cs typeface="Times New Roman"/>
              </a:rPr>
              <a:t> </a:t>
            </a:r>
          </a:p>
          <a:p>
            <a:r>
              <a:rPr lang="en-US" dirty="0">
                <a:latin typeface="Times New Roman"/>
                <a:cs typeface="Times New Roman"/>
              </a:rPr>
              <a:t>the strength of this wall.</a:t>
            </a:r>
          </a:p>
        </p:txBody>
      </p:sp>
      <p:pic>
        <p:nvPicPr>
          <p:cNvPr id="7" name="Picture 6" descr="undermine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580" y="3025424"/>
            <a:ext cx="2464964" cy="3383280"/>
          </a:xfrm>
          <a:prstGeom prst="rect">
            <a:avLst/>
          </a:prstGeom>
          <a:ln w="19050">
            <a:solidFill>
              <a:srgbClr val="B41A2D"/>
            </a:solidFill>
          </a:ln>
        </p:spPr>
      </p:pic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6003939" y="4751507"/>
            <a:ext cx="448056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dirty="0">
                <a:solidFill>
                  <a:srgbClr val="2553A4"/>
                </a:solidFill>
              </a:rPr>
              <a:t>Making jokes behind the coach’</a:t>
            </a:r>
            <a:r>
              <a:rPr lang="en-US" altLang="ja-JP" dirty="0">
                <a:solidFill>
                  <a:srgbClr val="2553A4"/>
                </a:solidFill>
              </a:rPr>
              <a:t>s</a:t>
            </a:r>
            <a:r>
              <a:rPr lang="en-US" dirty="0">
                <a:solidFill>
                  <a:srgbClr val="2553A4"/>
                </a:solidFill>
              </a:rPr>
              <a:t> back could </a:t>
            </a:r>
            <a:r>
              <a:rPr lang="en-US" dirty="0">
                <a:solidFill>
                  <a:srgbClr val="9F2785"/>
                </a:solidFill>
              </a:rPr>
              <a:t>weaken</a:t>
            </a:r>
            <a:r>
              <a:rPr lang="en-US" dirty="0">
                <a:solidFill>
                  <a:srgbClr val="2553A4"/>
                </a:solidFill>
              </a:rPr>
              <a:t> his authority. If the house </a:t>
            </a:r>
          </a:p>
          <a:p>
            <a:pPr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dirty="0">
                <a:solidFill>
                  <a:srgbClr val="2553A4"/>
                </a:solidFill>
              </a:rPr>
              <a:t>is no longer safe, the floods must have </a:t>
            </a:r>
            <a:r>
              <a:rPr lang="en-US" dirty="0">
                <a:solidFill>
                  <a:srgbClr val="9F2785"/>
                </a:solidFill>
              </a:rPr>
              <a:t>weakened</a:t>
            </a:r>
            <a:r>
              <a:rPr lang="en-US" dirty="0">
                <a:solidFill>
                  <a:srgbClr val="2553A4"/>
                </a:solidFill>
              </a:rPr>
              <a:t> the foundation.    </a:t>
            </a:r>
            <a:endParaRPr lang="en-US" i="1" dirty="0">
              <a:solidFill>
                <a:srgbClr val="255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70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524000" y="292608"/>
            <a:ext cx="9162288" cy="411480"/>
          </a:xfrm>
          <a:prstGeom prst="rect">
            <a:avLst/>
          </a:prstGeom>
          <a:solidFill>
            <a:srgbClr val="C4CA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524000" y="0"/>
            <a:ext cx="9162288" cy="292608"/>
          </a:xfrm>
          <a:prstGeom prst="rect">
            <a:avLst/>
          </a:prstGeom>
          <a:solidFill>
            <a:srgbClr val="2553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7C7BA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52164" y="340848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F2785"/>
                </a:solidFill>
                <a:latin typeface="Arial"/>
                <a:cs typeface="Arial"/>
              </a:rPr>
              <a:t>Ten Words in Context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303532" y="1513852"/>
            <a:ext cx="7745842" cy="707886"/>
            <a:chOff x="779532" y="1619540"/>
            <a:chExt cx="7745842" cy="707886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779532" y="1757490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65949" y="1619540"/>
              <a:ext cx="74594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When I accidentally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deleted</a:t>
              </a:r>
              <a:r>
                <a:rPr lang="en-US" sz="2000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several paragraphs of my research paper from the computer, it took ten minutes to retype them.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303533" y="2228152"/>
            <a:ext cx="7839219" cy="707886"/>
            <a:chOff x="779532" y="2333840"/>
            <a:chExt cx="7424609" cy="707886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779532" y="2483028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72242" y="2333840"/>
              <a:ext cx="71318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The invitation list is too long. Unless we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delete</a:t>
              </a:r>
              <a:r>
                <a:rPr lang="en-US" sz="2000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a few names, the party will be too crowded.</a:t>
              </a:r>
            </a:p>
          </p:txBody>
        </p:sp>
      </p:grp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7125231" y="3286886"/>
            <a:ext cx="272114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i="1" dirty="0">
                <a:solidFill>
                  <a:srgbClr val="2553A4"/>
                </a:solidFill>
              </a:rPr>
              <a:t>Delete </a:t>
            </a:r>
            <a:r>
              <a:rPr lang="en-US" sz="2000" dirty="0"/>
              <a:t>means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A.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to type.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B.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to add.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C.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to get rid of.  </a:t>
            </a: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6668031" y="2687256"/>
            <a:ext cx="3474720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B41A2D"/>
                </a:solidFill>
              </a:rPr>
              <a:t>Choose the meaning closest 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B41A2D"/>
                </a:solidFill>
              </a:rPr>
              <a:t>to that of the </a:t>
            </a:r>
            <a:r>
              <a:rPr lang="en-US" b="1" dirty="0">
                <a:solidFill>
                  <a:srgbClr val="B41A2D"/>
                </a:solidFill>
              </a:rPr>
              <a:t>boldfaced</a:t>
            </a:r>
            <a:r>
              <a:rPr lang="en-US" dirty="0">
                <a:solidFill>
                  <a:srgbClr val="B41A2D"/>
                </a:solidFill>
              </a:rPr>
              <a:t> word. </a:t>
            </a:r>
          </a:p>
        </p:txBody>
      </p:sp>
      <p:sp>
        <p:nvSpPr>
          <p:cNvPr id="1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790688" y="6588973"/>
            <a:ext cx="2895600" cy="274320"/>
          </a:xfrm>
        </p:spPr>
        <p:txBody>
          <a:bodyPr/>
          <a:lstStyle/>
          <a:p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Times New Roman"/>
                <a:cs typeface="Times New Roman"/>
              </a:rPr>
              <a:t>Copyright © 2018 Townsend Press. All rights reserved.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15058" y="9345"/>
            <a:ext cx="1596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C4CAE7"/>
                </a:solidFill>
                <a:latin typeface="Arial"/>
                <a:cs typeface="Arial"/>
              </a:rPr>
              <a:t>Unit One / Chapter 3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667000" y="969264"/>
            <a:ext cx="6781800" cy="493712"/>
            <a:chOff x="1143000" y="1443038"/>
            <a:chExt cx="6781800" cy="493712"/>
          </a:xfrm>
        </p:grpSpPr>
        <p:sp>
          <p:nvSpPr>
            <p:cNvPr id="21" name="Rectangle 36"/>
            <p:cNvSpPr>
              <a:spLocks noChangeArrowheads="1"/>
            </p:cNvSpPr>
            <p:nvPr/>
          </p:nvSpPr>
          <p:spPr bwMode="auto">
            <a:xfrm>
              <a:off x="1143000" y="1443038"/>
              <a:ext cx="67818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2553A4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2400" dirty="0">
                <a:latin typeface="Arial" charset="0"/>
              </a:endParaRPr>
            </a:p>
          </p:txBody>
        </p:sp>
        <p:sp>
          <p:nvSpPr>
            <p:cNvPr id="22" name="Rectangle 11"/>
            <p:cNvSpPr>
              <a:spLocks noChangeArrowheads="1"/>
            </p:cNvSpPr>
            <p:nvPr/>
          </p:nvSpPr>
          <p:spPr bwMode="auto">
            <a:xfrm>
              <a:off x="1146175" y="1447800"/>
              <a:ext cx="2587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sz="2400" b="1" dirty="0">
                  <a:solidFill>
                    <a:srgbClr val="9F2785"/>
                  </a:solidFill>
                </a:rPr>
                <a:t>1</a:t>
              </a:r>
              <a:r>
                <a:rPr lang="en-US" sz="2400" dirty="0"/>
                <a:t>  </a:t>
              </a:r>
              <a:r>
                <a:rPr lang="en-US" sz="2400" b="1" dirty="0">
                  <a:solidFill>
                    <a:srgbClr val="2553A4"/>
                  </a:solidFill>
                </a:rPr>
                <a:t>delete</a:t>
              </a:r>
              <a:endParaRPr lang="en-US" sz="2400" dirty="0">
                <a:solidFill>
                  <a:srgbClr val="2553A4"/>
                </a:solidFill>
              </a:endParaRPr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6019800" y="1479550"/>
              <a:ext cx="15970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r"/>
              <a:r>
                <a:rPr lang="en-US" dirty="0">
                  <a:latin typeface="Times New Roman"/>
                  <a:cs typeface="Times New Roman"/>
                </a:rPr>
                <a:t>– </a:t>
              </a:r>
              <a:r>
                <a:rPr lang="en-US" i="1" dirty="0">
                  <a:latin typeface="Times New Roman"/>
                  <a:cs typeface="Times New Roman"/>
                </a:rPr>
                <a:t>verb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pic>
          <p:nvPicPr>
            <p:cNvPr id="26" name="Picture 10" descr="pron 03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75" r="70642" b="82597"/>
            <a:stretch>
              <a:fillRect/>
            </a:stretch>
          </p:blipFill>
          <p:spPr bwMode="auto">
            <a:xfrm>
              <a:off x="4178300" y="1554163"/>
              <a:ext cx="877888" cy="331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delete.mp3">
              <a:hlinkClick r:id="" action="ppaction://media"/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6"/>
            <a:stretch>
              <a:fillRect/>
            </a:stretch>
          </p:blipFill>
          <p:spPr>
            <a:xfrm>
              <a:off x="5836920" y="1496939"/>
              <a:ext cx="365760" cy="365760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1994878" y="3376662"/>
            <a:ext cx="3956564" cy="2070904"/>
            <a:chOff x="609600" y="3791508"/>
            <a:chExt cx="3956564" cy="2070904"/>
          </a:xfrm>
        </p:grpSpPr>
        <p:grpSp>
          <p:nvGrpSpPr>
            <p:cNvPr id="27" name="Group 26"/>
            <p:cNvGrpSpPr/>
            <p:nvPr/>
          </p:nvGrpSpPr>
          <p:grpSpPr>
            <a:xfrm>
              <a:off x="609600" y="3791508"/>
              <a:ext cx="3956564" cy="1447800"/>
              <a:chOff x="609600" y="3791508"/>
              <a:chExt cx="3956564" cy="1447800"/>
            </a:xfrm>
          </p:grpSpPr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609600" y="3791508"/>
                <a:ext cx="3956564" cy="14478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1350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" name="TextBox 11"/>
              <p:cNvSpPr txBox="1">
                <a:spLocks noChangeArrowheads="1"/>
              </p:cNvSpPr>
              <p:nvPr/>
            </p:nvSpPr>
            <p:spPr bwMode="auto">
              <a:xfrm>
                <a:off x="685800" y="4178300"/>
                <a:ext cx="3847848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Times New Roman"/>
                    <a:cs typeface="Times New Roman"/>
                  </a:rPr>
                  <a:t>We hold these truths to be obvious, </a:t>
                </a:r>
              </a:p>
              <a:p>
                <a:r>
                  <a:rPr lang="en-US" dirty="0">
                    <a:latin typeface="Times New Roman"/>
                    <a:cs typeface="Times New Roman"/>
                  </a:rPr>
                  <a:t>that all men are created equal . . .</a:t>
                </a:r>
              </a:p>
            </p:txBody>
          </p:sp>
          <p:sp>
            <p:nvSpPr>
              <p:cNvPr id="30" name="TextBox 12"/>
              <p:cNvSpPr txBox="1">
                <a:spLocks noChangeArrowheads="1"/>
              </p:cNvSpPr>
              <p:nvPr/>
            </p:nvSpPr>
            <p:spPr bwMode="auto">
              <a:xfrm>
                <a:off x="3336643" y="3982752"/>
                <a:ext cx="1135247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 sz="1600" i="1" dirty="0">
                    <a:solidFill>
                      <a:srgbClr val="FF0000"/>
                    </a:solidFill>
                    <a:latin typeface="Times New Roman"/>
                    <a:cs typeface="Times New Roman"/>
                  </a:rPr>
                  <a:t>self-evident</a:t>
                </a:r>
              </a:p>
            </p:txBody>
          </p:sp>
          <p:cxnSp>
            <p:nvCxnSpPr>
              <p:cNvPr id="31" name="Straight Connector 13"/>
              <p:cNvCxnSpPr>
                <a:cxnSpLocks noChangeShapeType="1"/>
              </p:cNvCxnSpPr>
              <p:nvPr/>
            </p:nvCxnSpPr>
            <p:spPr bwMode="auto">
              <a:xfrm>
                <a:off x="3455518" y="4429125"/>
                <a:ext cx="850392" cy="158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2" name="Rectangle 26"/>
            <p:cNvSpPr>
              <a:spLocks noChangeArrowheads="1"/>
            </p:cNvSpPr>
            <p:nvPr/>
          </p:nvSpPr>
          <p:spPr bwMode="auto">
            <a:xfrm>
              <a:off x="693642" y="5308414"/>
              <a:ext cx="373380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bIns="0">
              <a:spAutoFit/>
            </a:bodyPr>
            <a:lstStyle/>
            <a:p>
              <a:pPr algn="ctr"/>
              <a:r>
                <a:rPr lang="en-US" dirty="0">
                  <a:latin typeface="Times New Roman"/>
                  <a:cs typeface="Times New Roman"/>
                </a:rPr>
                <a:t>The word </a:t>
              </a:r>
              <a:r>
                <a:rPr lang="en-US" i="1" dirty="0">
                  <a:latin typeface="Times New Roman"/>
                  <a:cs typeface="Times New Roman"/>
                </a:rPr>
                <a:t>obvious</a:t>
              </a:r>
              <a:r>
                <a:rPr lang="en-US" dirty="0">
                  <a:latin typeface="Times New Roman"/>
                  <a:cs typeface="Times New Roman"/>
                </a:rPr>
                <a:t> has been </a:t>
              </a:r>
              <a:r>
                <a:rPr lang="en-US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deleted</a:t>
              </a:r>
              <a:r>
                <a:rPr lang="en-US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  <a:r>
                <a:rPr lang="en-US" dirty="0">
                  <a:latin typeface="Times New Roman"/>
                  <a:cs typeface="Times New Roman"/>
                </a:rPr>
                <a:t>and replaced with </a:t>
              </a:r>
              <a:r>
                <a:rPr lang="en-US" i="1" dirty="0">
                  <a:latin typeface="Times New Roman"/>
                  <a:cs typeface="Times New Roman"/>
                </a:rPr>
                <a:t>self-evident</a:t>
              </a:r>
              <a:r>
                <a:rPr lang="en-US" dirty="0">
                  <a:latin typeface="Times New Roman"/>
                  <a:cs typeface="Times New Roman"/>
                </a:rPr>
                <a:t>.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5187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524000" y="292608"/>
            <a:ext cx="9162288" cy="411480"/>
          </a:xfrm>
          <a:prstGeom prst="rect">
            <a:avLst/>
          </a:prstGeom>
          <a:solidFill>
            <a:srgbClr val="C4CA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524000" y="0"/>
            <a:ext cx="9162288" cy="292608"/>
          </a:xfrm>
          <a:prstGeom prst="rect">
            <a:avLst/>
          </a:prstGeom>
          <a:solidFill>
            <a:srgbClr val="2553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7C7BA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52164" y="340848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F2785"/>
                </a:solidFill>
                <a:latin typeface="Arial"/>
                <a:cs typeface="Arial"/>
              </a:rPr>
              <a:t>Ten Words in Context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303532" y="1513852"/>
            <a:ext cx="7745842" cy="707886"/>
            <a:chOff x="779532" y="1619540"/>
            <a:chExt cx="7745842" cy="707886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779532" y="1757490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65949" y="1619540"/>
              <a:ext cx="74594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When I accidentally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deleted</a:t>
              </a:r>
              <a:r>
                <a:rPr lang="en-US" sz="2000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several paragraphs of my research paper from the computer, it took ten minutes to retype them.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303533" y="2228152"/>
            <a:ext cx="7839219" cy="707886"/>
            <a:chOff x="779532" y="2333840"/>
            <a:chExt cx="7424609" cy="707886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779532" y="2483028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72242" y="2333840"/>
              <a:ext cx="71318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The invitation list is too long. Unless we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delete</a:t>
              </a:r>
              <a:r>
                <a:rPr lang="en-US" sz="2000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a few names, the party will be too crowded.</a:t>
              </a:r>
            </a:p>
          </p:txBody>
        </p:sp>
      </p:grp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7125231" y="3286886"/>
            <a:ext cx="272114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i="1" dirty="0">
                <a:solidFill>
                  <a:srgbClr val="2553A4"/>
                </a:solidFill>
              </a:rPr>
              <a:t>Delete </a:t>
            </a:r>
            <a:r>
              <a:rPr lang="en-US" sz="2000" dirty="0"/>
              <a:t>means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A.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to type.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B.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to add.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00B400"/>
                </a:solidFill>
              </a:rPr>
              <a:t>C.</a:t>
            </a:r>
            <a:r>
              <a:rPr lang="en-US" sz="2000" dirty="0">
                <a:solidFill>
                  <a:srgbClr val="00B400"/>
                </a:solidFill>
              </a:rPr>
              <a:t> to get rid of.  </a:t>
            </a:r>
          </a:p>
        </p:txBody>
      </p:sp>
      <p:pic>
        <p:nvPicPr>
          <p:cNvPr id="15" name="Picture 14" descr="dingbat check.png"/>
          <p:cNvPicPr preferRelativeResize="0"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9" t="7443" r="12425" b="-778"/>
          <a:stretch/>
        </p:blipFill>
        <p:spPr>
          <a:xfrm>
            <a:off x="8934975" y="4412114"/>
            <a:ext cx="228600" cy="274320"/>
          </a:xfrm>
          <a:prstGeom prst="rect">
            <a:avLst/>
          </a:prstGeom>
          <a:ln>
            <a:solidFill>
              <a:srgbClr val="00B400"/>
            </a:solidFill>
          </a:ln>
        </p:spPr>
      </p:pic>
      <p:sp>
        <p:nvSpPr>
          <p:cNvPr id="1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790688" y="6588973"/>
            <a:ext cx="2895600" cy="274320"/>
          </a:xfrm>
        </p:spPr>
        <p:txBody>
          <a:bodyPr/>
          <a:lstStyle/>
          <a:p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Times New Roman"/>
                <a:cs typeface="Times New Roman"/>
              </a:rPr>
              <a:t>Copyright © 2018 Townsend Press. All rights reserved.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15058" y="9345"/>
            <a:ext cx="1596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C4CAE7"/>
                </a:solidFill>
                <a:latin typeface="Arial"/>
                <a:cs typeface="Arial"/>
              </a:rPr>
              <a:t>Unit One / Chapter 3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667000" y="969264"/>
            <a:ext cx="6781800" cy="493712"/>
            <a:chOff x="1143000" y="1443038"/>
            <a:chExt cx="6781800" cy="493712"/>
          </a:xfrm>
        </p:grpSpPr>
        <p:sp>
          <p:nvSpPr>
            <p:cNvPr id="21" name="Rectangle 36"/>
            <p:cNvSpPr>
              <a:spLocks noChangeArrowheads="1"/>
            </p:cNvSpPr>
            <p:nvPr/>
          </p:nvSpPr>
          <p:spPr bwMode="auto">
            <a:xfrm>
              <a:off x="1143000" y="1443038"/>
              <a:ext cx="67818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2553A4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2400" dirty="0">
                <a:latin typeface="Arial" charset="0"/>
              </a:endParaRPr>
            </a:p>
          </p:txBody>
        </p:sp>
        <p:sp>
          <p:nvSpPr>
            <p:cNvPr id="22" name="Rectangle 11"/>
            <p:cNvSpPr>
              <a:spLocks noChangeArrowheads="1"/>
            </p:cNvSpPr>
            <p:nvPr/>
          </p:nvSpPr>
          <p:spPr bwMode="auto">
            <a:xfrm>
              <a:off x="1146175" y="1447800"/>
              <a:ext cx="2587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sz="2400" b="1" dirty="0">
                  <a:solidFill>
                    <a:srgbClr val="9F2785"/>
                  </a:solidFill>
                </a:rPr>
                <a:t>1</a:t>
              </a:r>
              <a:r>
                <a:rPr lang="en-US" sz="2400" dirty="0"/>
                <a:t>  </a:t>
              </a:r>
              <a:r>
                <a:rPr lang="en-US" sz="2400" b="1" dirty="0">
                  <a:solidFill>
                    <a:srgbClr val="2553A4"/>
                  </a:solidFill>
                </a:rPr>
                <a:t>delete</a:t>
              </a:r>
              <a:endParaRPr lang="en-US" sz="2400" dirty="0">
                <a:solidFill>
                  <a:srgbClr val="2553A4"/>
                </a:solidFill>
              </a:endParaRPr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6019800" y="1479550"/>
              <a:ext cx="15970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r"/>
              <a:r>
                <a:rPr lang="en-US" dirty="0">
                  <a:latin typeface="Times New Roman"/>
                  <a:cs typeface="Times New Roman"/>
                </a:rPr>
                <a:t>– </a:t>
              </a:r>
              <a:r>
                <a:rPr lang="en-US" i="1" dirty="0">
                  <a:latin typeface="Times New Roman"/>
                  <a:cs typeface="Times New Roman"/>
                </a:rPr>
                <a:t>verb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pic>
          <p:nvPicPr>
            <p:cNvPr id="26" name="Picture 10" descr="pron 03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75" r="70642" b="82597"/>
            <a:stretch>
              <a:fillRect/>
            </a:stretch>
          </p:blipFill>
          <p:spPr bwMode="auto">
            <a:xfrm>
              <a:off x="4178300" y="1554163"/>
              <a:ext cx="877888" cy="331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delete.mp3">
              <a:hlinkClick r:id="" action="ppaction://media"/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7"/>
            <a:stretch>
              <a:fillRect/>
            </a:stretch>
          </p:blipFill>
          <p:spPr>
            <a:xfrm>
              <a:off x="5836920" y="1496939"/>
              <a:ext cx="365760" cy="365760"/>
            </a:xfrm>
            <a:prstGeom prst="rect">
              <a:avLst/>
            </a:prstGeom>
          </p:spPr>
        </p:pic>
      </p:grp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6312270" y="4825283"/>
            <a:ext cx="411995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>
            <a:spAutoFit/>
          </a:bodyPr>
          <a:lstStyle/>
          <a:p>
            <a:pPr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dirty="0">
                <a:solidFill>
                  <a:srgbClr val="2553A4"/>
                </a:solidFill>
              </a:rPr>
              <a:t>If the writer had to retype the paragraphs, he or she must have accidentally </a:t>
            </a:r>
            <a:r>
              <a:rPr lang="en-US" dirty="0">
                <a:solidFill>
                  <a:srgbClr val="9F2785"/>
                </a:solidFill>
              </a:rPr>
              <a:t>gotten rid of </a:t>
            </a:r>
            <a:r>
              <a:rPr lang="en-US" dirty="0">
                <a:solidFill>
                  <a:srgbClr val="2553A4"/>
                </a:solidFill>
              </a:rPr>
              <a:t>them. If the </a:t>
            </a:r>
          </a:p>
          <a:p>
            <a:pPr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dirty="0">
                <a:solidFill>
                  <a:srgbClr val="2553A4"/>
                </a:solidFill>
              </a:rPr>
              <a:t>list is too long, it can be made shorter by </a:t>
            </a:r>
            <a:r>
              <a:rPr lang="en-US" dirty="0">
                <a:solidFill>
                  <a:srgbClr val="9F2785"/>
                </a:solidFill>
              </a:rPr>
              <a:t>getting rid of </a:t>
            </a:r>
            <a:r>
              <a:rPr lang="en-US" dirty="0">
                <a:solidFill>
                  <a:srgbClr val="2553A4"/>
                </a:solidFill>
              </a:rPr>
              <a:t>a few names. </a:t>
            </a:r>
            <a:endParaRPr lang="en-US" i="1" dirty="0">
              <a:solidFill>
                <a:srgbClr val="2553A4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994878" y="3376662"/>
            <a:ext cx="3956564" cy="2070904"/>
            <a:chOff x="609600" y="3791508"/>
            <a:chExt cx="3956564" cy="2070904"/>
          </a:xfrm>
        </p:grpSpPr>
        <p:grpSp>
          <p:nvGrpSpPr>
            <p:cNvPr id="35" name="Group 34"/>
            <p:cNvGrpSpPr/>
            <p:nvPr/>
          </p:nvGrpSpPr>
          <p:grpSpPr>
            <a:xfrm>
              <a:off x="609600" y="3791508"/>
              <a:ext cx="3956564" cy="1447800"/>
              <a:chOff x="609600" y="3791508"/>
              <a:chExt cx="3956564" cy="1447800"/>
            </a:xfrm>
          </p:grpSpPr>
          <p:sp>
            <p:nvSpPr>
              <p:cNvPr id="40" name="Rectangle 10"/>
              <p:cNvSpPr>
                <a:spLocks noChangeArrowheads="1"/>
              </p:cNvSpPr>
              <p:nvPr/>
            </p:nvSpPr>
            <p:spPr bwMode="auto">
              <a:xfrm>
                <a:off x="609600" y="3791508"/>
                <a:ext cx="3956564" cy="14478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1350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" name="TextBox 11"/>
              <p:cNvSpPr txBox="1">
                <a:spLocks noChangeArrowheads="1"/>
              </p:cNvSpPr>
              <p:nvPr/>
            </p:nvSpPr>
            <p:spPr bwMode="auto">
              <a:xfrm>
                <a:off x="685800" y="4178300"/>
                <a:ext cx="3847848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Times New Roman"/>
                    <a:cs typeface="Times New Roman"/>
                  </a:rPr>
                  <a:t>We hold these truths to be obvious, </a:t>
                </a:r>
              </a:p>
              <a:p>
                <a:r>
                  <a:rPr lang="en-US" dirty="0">
                    <a:latin typeface="Times New Roman"/>
                    <a:cs typeface="Times New Roman"/>
                  </a:rPr>
                  <a:t>that all men are created equal . . .</a:t>
                </a:r>
              </a:p>
            </p:txBody>
          </p:sp>
          <p:sp>
            <p:nvSpPr>
              <p:cNvPr id="42" name="TextBox 12"/>
              <p:cNvSpPr txBox="1">
                <a:spLocks noChangeArrowheads="1"/>
              </p:cNvSpPr>
              <p:nvPr/>
            </p:nvSpPr>
            <p:spPr bwMode="auto">
              <a:xfrm>
                <a:off x="3336643" y="3982752"/>
                <a:ext cx="1135247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 sz="1600" i="1" dirty="0">
                    <a:solidFill>
                      <a:srgbClr val="FF0000"/>
                    </a:solidFill>
                    <a:latin typeface="Times New Roman"/>
                    <a:cs typeface="Times New Roman"/>
                  </a:rPr>
                  <a:t>self-evident</a:t>
                </a:r>
              </a:p>
            </p:txBody>
          </p:sp>
          <p:cxnSp>
            <p:nvCxnSpPr>
              <p:cNvPr id="43" name="Straight Connector 13"/>
              <p:cNvCxnSpPr>
                <a:cxnSpLocks noChangeShapeType="1"/>
              </p:cNvCxnSpPr>
              <p:nvPr/>
            </p:nvCxnSpPr>
            <p:spPr bwMode="auto">
              <a:xfrm>
                <a:off x="3455518" y="4429125"/>
                <a:ext cx="850392" cy="158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9" name="Rectangle 26"/>
            <p:cNvSpPr>
              <a:spLocks noChangeArrowheads="1"/>
            </p:cNvSpPr>
            <p:nvPr/>
          </p:nvSpPr>
          <p:spPr bwMode="auto">
            <a:xfrm>
              <a:off x="693642" y="5308414"/>
              <a:ext cx="373380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bIns="0">
              <a:spAutoFit/>
            </a:bodyPr>
            <a:lstStyle/>
            <a:p>
              <a:pPr algn="ctr"/>
              <a:r>
                <a:rPr lang="en-US" dirty="0">
                  <a:latin typeface="Times New Roman"/>
                  <a:cs typeface="Times New Roman"/>
                </a:rPr>
                <a:t>The word </a:t>
              </a:r>
              <a:r>
                <a:rPr lang="en-US" i="1" dirty="0">
                  <a:latin typeface="Times New Roman"/>
                  <a:cs typeface="Times New Roman"/>
                </a:rPr>
                <a:t>obvious</a:t>
              </a:r>
              <a:r>
                <a:rPr lang="en-US" dirty="0">
                  <a:latin typeface="Times New Roman"/>
                  <a:cs typeface="Times New Roman"/>
                </a:rPr>
                <a:t> has been </a:t>
              </a:r>
              <a:r>
                <a:rPr lang="en-US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deleted</a:t>
              </a:r>
              <a:r>
                <a:rPr lang="en-US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  <a:r>
                <a:rPr lang="en-US" dirty="0">
                  <a:latin typeface="Times New Roman"/>
                  <a:cs typeface="Times New Roman"/>
                </a:rPr>
                <a:t>and replaced with </a:t>
              </a:r>
              <a:r>
                <a:rPr lang="en-US" i="1" dirty="0">
                  <a:latin typeface="Times New Roman"/>
                  <a:cs typeface="Times New Roman"/>
                </a:rPr>
                <a:t>self-evident</a:t>
              </a:r>
              <a:r>
                <a:rPr lang="en-US" dirty="0">
                  <a:latin typeface="Times New Roman"/>
                  <a:cs typeface="Times New Roman"/>
                </a:rPr>
                <a:t>.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549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524000" y="292608"/>
            <a:ext cx="9162288" cy="411480"/>
          </a:xfrm>
          <a:prstGeom prst="rect">
            <a:avLst/>
          </a:prstGeom>
          <a:solidFill>
            <a:srgbClr val="C4CA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524000" y="0"/>
            <a:ext cx="9162288" cy="292608"/>
          </a:xfrm>
          <a:prstGeom prst="rect">
            <a:avLst/>
          </a:prstGeom>
          <a:solidFill>
            <a:srgbClr val="2553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7C7BA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52164" y="340848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F2785"/>
                </a:solidFill>
                <a:latin typeface="Arial"/>
                <a:cs typeface="Arial"/>
              </a:rPr>
              <a:t>Ten Words in Context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303532" y="1523191"/>
            <a:ext cx="7418316" cy="707886"/>
            <a:chOff x="779532" y="1619540"/>
            <a:chExt cx="7418316" cy="707886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779532" y="1757490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65949" y="1619540"/>
              <a:ext cx="71318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Too much publicity before a trial makes it difficult for lawyers to find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impartial</a:t>
              </a:r>
              <a:r>
                <a:rPr lang="en-US" sz="2000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jurors, people with no opinion about the case.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303532" y="2237491"/>
            <a:ext cx="7717828" cy="707886"/>
            <a:chOff x="779532" y="2333840"/>
            <a:chExt cx="7424609" cy="707886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779532" y="2483028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72242" y="2333840"/>
              <a:ext cx="71318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“I’m an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impartial</a:t>
              </a:r>
              <a:r>
                <a:rPr lang="en-US" sz="2000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judge of character,” Dolores joked. “I distrust all people equally, without prejudice.”</a:t>
              </a:r>
            </a:p>
          </p:txBody>
        </p:sp>
      </p:grp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7446958" y="2917360"/>
            <a:ext cx="272114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i="1" dirty="0">
                <a:solidFill>
                  <a:srgbClr val="2553A4"/>
                </a:solidFill>
              </a:rPr>
              <a:t>Impartial </a:t>
            </a:r>
            <a:r>
              <a:rPr lang="en-US" sz="2000" dirty="0"/>
              <a:t>means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A.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not whole.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B.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fair.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C.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friendly.  </a:t>
            </a:r>
          </a:p>
        </p:txBody>
      </p:sp>
      <p:sp>
        <p:nvSpPr>
          <p:cNvPr id="1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790688" y="6588973"/>
            <a:ext cx="2895600" cy="274320"/>
          </a:xfrm>
        </p:spPr>
        <p:txBody>
          <a:bodyPr/>
          <a:lstStyle/>
          <a:p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Times New Roman"/>
                <a:cs typeface="Times New Roman"/>
              </a:rPr>
              <a:t>Copyright © 2018 Townsend Press. All rights reserved.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15058" y="9345"/>
            <a:ext cx="1596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C4CAE7"/>
                </a:solidFill>
                <a:latin typeface="Arial"/>
                <a:cs typeface="Arial"/>
              </a:rPr>
              <a:t>Unit One / Chapter 3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67000" y="969264"/>
            <a:ext cx="6781800" cy="493712"/>
            <a:chOff x="1143000" y="1443038"/>
            <a:chExt cx="6781800" cy="493712"/>
          </a:xfrm>
        </p:grpSpPr>
        <p:sp>
          <p:nvSpPr>
            <p:cNvPr id="21" name="Rectangle 36"/>
            <p:cNvSpPr>
              <a:spLocks noChangeArrowheads="1"/>
            </p:cNvSpPr>
            <p:nvPr/>
          </p:nvSpPr>
          <p:spPr bwMode="auto">
            <a:xfrm>
              <a:off x="1143000" y="1443038"/>
              <a:ext cx="67818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2553A4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2400" dirty="0">
                <a:latin typeface="Arial" charset="0"/>
              </a:endParaRPr>
            </a:p>
          </p:txBody>
        </p:sp>
        <p:sp>
          <p:nvSpPr>
            <p:cNvPr id="22" name="Rectangle 13"/>
            <p:cNvSpPr>
              <a:spLocks noChangeArrowheads="1"/>
            </p:cNvSpPr>
            <p:nvPr/>
          </p:nvSpPr>
          <p:spPr bwMode="auto">
            <a:xfrm>
              <a:off x="1146175" y="1447800"/>
              <a:ext cx="2206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sz="2400" b="1" dirty="0">
                  <a:solidFill>
                    <a:srgbClr val="9F2785"/>
                  </a:solidFill>
                </a:rPr>
                <a:t>2</a:t>
              </a:r>
              <a:r>
                <a:rPr lang="en-US" sz="2400" dirty="0"/>
                <a:t>  </a:t>
              </a:r>
              <a:r>
                <a:rPr lang="en-US" sz="2400" b="1" dirty="0">
                  <a:solidFill>
                    <a:srgbClr val="2553A4"/>
                  </a:solidFill>
                </a:rPr>
                <a:t>impartial</a:t>
              </a:r>
              <a:endParaRPr lang="en-US" sz="2400" dirty="0">
                <a:solidFill>
                  <a:srgbClr val="2553A4"/>
                </a:solidFill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6019800" y="1479550"/>
              <a:ext cx="15970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r"/>
              <a:r>
                <a:rPr lang="en-US" dirty="0">
                  <a:latin typeface="Times New Roman"/>
                  <a:cs typeface="Times New Roman"/>
                </a:rPr>
                <a:t>– </a:t>
              </a:r>
              <a:r>
                <a:rPr lang="en-US" i="1" dirty="0">
                  <a:latin typeface="Times New Roman"/>
                  <a:cs typeface="Times New Roman"/>
                </a:rPr>
                <a:t>adjective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pic>
          <p:nvPicPr>
            <p:cNvPr id="26" name="Picture 10" descr="pron 03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264" t="4675" b="82597"/>
            <a:stretch>
              <a:fillRect/>
            </a:stretch>
          </p:blipFill>
          <p:spPr bwMode="auto">
            <a:xfrm>
              <a:off x="3946064" y="1554163"/>
              <a:ext cx="1485900" cy="331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impartial.mp3">
              <a:hlinkClick r:id="" action="ppaction://media"/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6"/>
            <a:stretch>
              <a:fillRect/>
            </a:stretch>
          </p:blipFill>
          <p:spPr>
            <a:xfrm>
              <a:off x="5725006" y="1500311"/>
              <a:ext cx="365760" cy="365760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1737492" y="3103874"/>
            <a:ext cx="4366773" cy="3754127"/>
            <a:chOff x="213491" y="3103873"/>
            <a:chExt cx="4366773" cy="3754127"/>
          </a:xfrm>
        </p:grpSpPr>
        <p:sp>
          <p:nvSpPr>
            <p:cNvPr id="27" name="TextBox 26"/>
            <p:cNvSpPr txBox="1"/>
            <p:nvPr/>
          </p:nvSpPr>
          <p:spPr>
            <a:xfrm>
              <a:off x="771334" y="6211669"/>
              <a:ext cx="355103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Times New Roman"/>
                  <a:cs typeface="Times New Roman"/>
                </a:rPr>
                <a:t>A judge is expected to be </a:t>
              </a:r>
              <a:r>
                <a:rPr lang="en-US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impartial</a:t>
              </a:r>
              <a:r>
                <a:rPr lang="en-US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in the courtroom. 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 rot="16200000">
              <a:off x="-686756" y="5126651"/>
              <a:ext cx="203132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imes New Roman"/>
                  <a:cs typeface="Times New Roman"/>
                </a:rPr>
                <a:t>maveric2003 via Wikimedia Commons </a:t>
              </a:r>
            </a:p>
          </p:txBody>
        </p:sp>
        <p:pic>
          <p:nvPicPr>
            <p:cNvPr id="8" name="Picture 7" descr="impartial 1 photo taken by flickr user maveric2003.jp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984" y="3103873"/>
              <a:ext cx="4145280" cy="3108960"/>
            </a:xfrm>
            <a:prstGeom prst="rect">
              <a:avLst/>
            </a:prstGeom>
            <a:ln w="19050">
              <a:solidFill>
                <a:srgbClr val="2553A4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34416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524000" y="292608"/>
            <a:ext cx="9162288" cy="411480"/>
          </a:xfrm>
          <a:prstGeom prst="rect">
            <a:avLst/>
          </a:prstGeom>
          <a:solidFill>
            <a:srgbClr val="C4CA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524000" y="0"/>
            <a:ext cx="9162288" cy="292608"/>
          </a:xfrm>
          <a:prstGeom prst="rect">
            <a:avLst/>
          </a:prstGeom>
          <a:solidFill>
            <a:srgbClr val="2553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7C7BA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52164" y="340848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F2785"/>
                </a:solidFill>
                <a:latin typeface="Arial"/>
                <a:cs typeface="Arial"/>
              </a:rPr>
              <a:t>Ten Words in Context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303532" y="1523191"/>
            <a:ext cx="7418316" cy="707886"/>
            <a:chOff x="779532" y="1619540"/>
            <a:chExt cx="7418316" cy="707886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779532" y="1757490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65949" y="1619540"/>
              <a:ext cx="71318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Too much publicity before a trial makes it difficult for lawyers to find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impartial</a:t>
              </a:r>
              <a:r>
                <a:rPr lang="en-US" sz="2000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jurors, people with no opinion about the case.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303532" y="2237491"/>
            <a:ext cx="7717828" cy="707886"/>
            <a:chOff x="779532" y="2333840"/>
            <a:chExt cx="7424609" cy="707886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779532" y="2483028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72242" y="2333840"/>
              <a:ext cx="71318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“I’m an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impartial</a:t>
              </a:r>
              <a:r>
                <a:rPr lang="en-US" sz="2000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judge of character,” Dolores joked. “I distrust all people equally, without prejudice.”</a:t>
              </a:r>
            </a:p>
          </p:txBody>
        </p:sp>
      </p:grp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7446958" y="2917360"/>
            <a:ext cx="272114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i="1" dirty="0">
                <a:solidFill>
                  <a:srgbClr val="2553A4"/>
                </a:solidFill>
              </a:rPr>
              <a:t>Impartial </a:t>
            </a:r>
            <a:r>
              <a:rPr lang="en-US" sz="2000" dirty="0"/>
              <a:t>means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A.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not whole.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00B400"/>
                </a:solidFill>
              </a:rPr>
              <a:t>B.</a:t>
            </a:r>
            <a:r>
              <a:rPr lang="en-US" sz="2000" dirty="0">
                <a:solidFill>
                  <a:srgbClr val="00B400"/>
                </a:solidFill>
              </a:rPr>
              <a:t> fair.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C.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friendly.  </a:t>
            </a:r>
          </a:p>
        </p:txBody>
      </p:sp>
      <p:pic>
        <p:nvPicPr>
          <p:cNvPr id="17" name="Picture 16" descr="dingbat check.png"/>
          <p:cNvPicPr preferRelativeResize="0"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9" t="7443" r="12425" b="-778"/>
          <a:stretch/>
        </p:blipFill>
        <p:spPr>
          <a:xfrm>
            <a:off x="8326561" y="3693417"/>
            <a:ext cx="228600" cy="274320"/>
          </a:xfrm>
          <a:prstGeom prst="rect">
            <a:avLst/>
          </a:prstGeom>
          <a:ln>
            <a:solidFill>
              <a:srgbClr val="00B400"/>
            </a:solidFill>
          </a:ln>
        </p:spPr>
      </p:pic>
      <p:sp>
        <p:nvSpPr>
          <p:cNvPr id="1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790688" y="6588973"/>
            <a:ext cx="2895600" cy="274320"/>
          </a:xfrm>
        </p:spPr>
        <p:txBody>
          <a:bodyPr/>
          <a:lstStyle/>
          <a:p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Times New Roman"/>
                <a:cs typeface="Times New Roman"/>
              </a:rPr>
              <a:t>Copyright © 2018 Townsend Press. All rights reserved.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15058" y="9345"/>
            <a:ext cx="1596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C4CAE7"/>
                </a:solidFill>
                <a:latin typeface="Arial"/>
                <a:cs typeface="Arial"/>
              </a:rPr>
              <a:t>Unit One / Chapter 3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67000" y="969264"/>
            <a:ext cx="6781800" cy="493712"/>
            <a:chOff x="1143000" y="1443038"/>
            <a:chExt cx="6781800" cy="493712"/>
          </a:xfrm>
        </p:grpSpPr>
        <p:sp>
          <p:nvSpPr>
            <p:cNvPr id="21" name="Rectangle 36"/>
            <p:cNvSpPr>
              <a:spLocks noChangeArrowheads="1"/>
            </p:cNvSpPr>
            <p:nvPr/>
          </p:nvSpPr>
          <p:spPr bwMode="auto">
            <a:xfrm>
              <a:off x="1143000" y="1443038"/>
              <a:ext cx="67818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2553A4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2400" dirty="0">
                <a:latin typeface="Arial" charset="0"/>
              </a:endParaRPr>
            </a:p>
          </p:txBody>
        </p:sp>
        <p:sp>
          <p:nvSpPr>
            <p:cNvPr id="22" name="Rectangle 13"/>
            <p:cNvSpPr>
              <a:spLocks noChangeArrowheads="1"/>
            </p:cNvSpPr>
            <p:nvPr/>
          </p:nvSpPr>
          <p:spPr bwMode="auto">
            <a:xfrm>
              <a:off x="1146175" y="1447800"/>
              <a:ext cx="2206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sz="2400" b="1" dirty="0">
                  <a:solidFill>
                    <a:srgbClr val="9F2785"/>
                  </a:solidFill>
                </a:rPr>
                <a:t>2</a:t>
              </a:r>
              <a:r>
                <a:rPr lang="en-US" sz="2400" dirty="0"/>
                <a:t>  </a:t>
              </a:r>
              <a:r>
                <a:rPr lang="en-US" sz="2400" b="1" dirty="0">
                  <a:solidFill>
                    <a:srgbClr val="2553A4"/>
                  </a:solidFill>
                </a:rPr>
                <a:t>impartial</a:t>
              </a:r>
              <a:endParaRPr lang="en-US" sz="2400" dirty="0">
                <a:solidFill>
                  <a:srgbClr val="2553A4"/>
                </a:solidFill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6019800" y="1479550"/>
              <a:ext cx="15970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r"/>
              <a:r>
                <a:rPr lang="en-US" dirty="0">
                  <a:latin typeface="Times New Roman"/>
                  <a:cs typeface="Times New Roman"/>
                </a:rPr>
                <a:t>– </a:t>
              </a:r>
              <a:r>
                <a:rPr lang="en-US" i="1" dirty="0">
                  <a:latin typeface="Times New Roman"/>
                  <a:cs typeface="Times New Roman"/>
                </a:rPr>
                <a:t>adjective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pic>
          <p:nvPicPr>
            <p:cNvPr id="26" name="Picture 10" descr="pron 03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264" t="4675" b="82597"/>
            <a:stretch>
              <a:fillRect/>
            </a:stretch>
          </p:blipFill>
          <p:spPr bwMode="auto">
            <a:xfrm>
              <a:off x="3946064" y="1554163"/>
              <a:ext cx="1485900" cy="331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impartial.mp3">
              <a:hlinkClick r:id="" action="ppaction://media"/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7"/>
            <a:stretch>
              <a:fillRect/>
            </a:stretch>
          </p:blipFill>
          <p:spPr>
            <a:xfrm>
              <a:off x="5725006" y="1500311"/>
              <a:ext cx="365760" cy="365760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1737492" y="3103874"/>
            <a:ext cx="4366773" cy="3754127"/>
            <a:chOff x="213491" y="3103873"/>
            <a:chExt cx="4366773" cy="3754127"/>
          </a:xfrm>
        </p:grpSpPr>
        <p:sp>
          <p:nvSpPr>
            <p:cNvPr id="27" name="TextBox 26"/>
            <p:cNvSpPr txBox="1"/>
            <p:nvPr/>
          </p:nvSpPr>
          <p:spPr>
            <a:xfrm>
              <a:off x="771334" y="6211669"/>
              <a:ext cx="355103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Times New Roman"/>
                  <a:cs typeface="Times New Roman"/>
                </a:rPr>
                <a:t>A judge is expected to be </a:t>
              </a:r>
              <a:r>
                <a:rPr lang="en-US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impartial</a:t>
              </a:r>
              <a:r>
                <a:rPr lang="en-US" dirty="0">
                  <a:solidFill>
                    <a:srgbClr val="2553A4"/>
                  </a:solidFill>
                  <a:latin typeface="Times New Roman"/>
                  <a:cs typeface="Times New Roman"/>
                </a:rPr>
                <a:t> 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in the courtroom. 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 rot="16200000">
              <a:off x="-686756" y="5126651"/>
              <a:ext cx="203132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imes New Roman"/>
                  <a:cs typeface="Times New Roman"/>
                </a:rPr>
                <a:t>maveric2003 via Wikimedia Commons </a:t>
              </a:r>
            </a:p>
          </p:txBody>
        </p:sp>
        <p:pic>
          <p:nvPicPr>
            <p:cNvPr id="8" name="Picture 7" descr="impartial 1 photo taken by flickr user maveric2003.jp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984" y="3103873"/>
              <a:ext cx="4145280" cy="3108960"/>
            </a:xfrm>
            <a:prstGeom prst="rect">
              <a:avLst/>
            </a:prstGeom>
            <a:ln w="19050">
              <a:solidFill>
                <a:srgbClr val="2553A4"/>
              </a:solidFill>
            </a:ln>
          </p:spPr>
        </p:pic>
      </p:grp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6394502" y="4541301"/>
            <a:ext cx="420624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>
            <a:spAutoFit/>
          </a:bodyPr>
          <a:lstStyle/>
          <a:p>
            <a:pPr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dirty="0">
                <a:solidFill>
                  <a:srgbClr val="2553A4"/>
                </a:solidFill>
              </a:rPr>
              <a:t>People with no opinion about the case would be </a:t>
            </a:r>
            <a:r>
              <a:rPr lang="en-US" dirty="0">
                <a:solidFill>
                  <a:srgbClr val="9F2785"/>
                </a:solidFill>
              </a:rPr>
              <a:t>fair</a:t>
            </a:r>
            <a:r>
              <a:rPr lang="en-US" dirty="0">
                <a:solidFill>
                  <a:srgbClr val="2553A4"/>
                </a:solidFill>
              </a:rPr>
              <a:t> jurors. Someone who views all people without prejudice is </a:t>
            </a:r>
          </a:p>
          <a:p>
            <a:pPr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dirty="0">
                <a:solidFill>
                  <a:srgbClr val="9F2785"/>
                </a:solidFill>
              </a:rPr>
              <a:t>fair</a:t>
            </a:r>
            <a:r>
              <a:rPr lang="en-US" dirty="0">
                <a:solidFill>
                  <a:srgbClr val="2553A4"/>
                </a:solidFill>
              </a:rPr>
              <a:t> when judging a person’</a:t>
            </a:r>
            <a:r>
              <a:rPr lang="en-US" altLang="ja-JP" dirty="0">
                <a:solidFill>
                  <a:srgbClr val="2553A4"/>
                </a:solidFill>
              </a:rPr>
              <a:t>s</a:t>
            </a:r>
            <a:r>
              <a:rPr lang="en-US" dirty="0">
                <a:solidFill>
                  <a:srgbClr val="2553A4"/>
                </a:solidFill>
              </a:rPr>
              <a:t> character.  </a:t>
            </a:r>
            <a:endParaRPr lang="en-US" i="1" dirty="0">
              <a:solidFill>
                <a:srgbClr val="255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71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524000" y="292608"/>
            <a:ext cx="9162288" cy="411480"/>
          </a:xfrm>
          <a:prstGeom prst="rect">
            <a:avLst/>
          </a:prstGeom>
          <a:solidFill>
            <a:srgbClr val="C4CA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524000" y="0"/>
            <a:ext cx="9162288" cy="292608"/>
          </a:xfrm>
          <a:prstGeom prst="rect">
            <a:avLst/>
          </a:prstGeom>
          <a:solidFill>
            <a:srgbClr val="2553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7C7BA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52164" y="340848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F2785"/>
                </a:solidFill>
                <a:latin typeface="Arial"/>
                <a:cs typeface="Arial"/>
              </a:rPr>
              <a:t>Ten Words in Context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303532" y="1523191"/>
            <a:ext cx="7717828" cy="707886"/>
            <a:chOff x="779532" y="1619540"/>
            <a:chExt cx="7418316" cy="707886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779532" y="1757490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65949" y="1619540"/>
              <a:ext cx="71318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Our boss trusts Ramon with the key to the cash register because she knows that he has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integrity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.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303532" y="2237491"/>
            <a:ext cx="7717828" cy="707886"/>
            <a:chOff x="779532" y="2333840"/>
            <a:chExt cx="7424609" cy="707886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779532" y="2483028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72242" y="2333840"/>
              <a:ext cx="71318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“Have you no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integrity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?” Lauren asked her brother when she found out he had cheated in the marathon by taking the subway. </a:t>
              </a:r>
            </a:p>
          </p:txBody>
        </p:sp>
      </p:grp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7007001" y="3090797"/>
            <a:ext cx="272114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i="1" dirty="0">
                <a:solidFill>
                  <a:srgbClr val="2553A4"/>
                </a:solidFill>
              </a:rPr>
              <a:t>Integrity </a:t>
            </a:r>
            <a:r>
              <a:rPr lang="en-US" sz="2000" dirty="0"/>
              <a:t>means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A.</a:t>
            </a:r>
            <a:r>
              <a:rPr lang="en-US" sz="2000" dirty="0">
                <a:solidFill>
                  <a:srgbClr val="00B400"/>
                </a:solidFill>
              </a:rPr>
              <a:t> </a:t>
            </a:r>
            <a:r>
              <a:rPr lang="en-US" sz="2000" dirty="0"/>
              <a:t>honesty.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B.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talent.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C.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a good memory.  </a:t>
            </a:r>
          </a:p>
        </p:txBody>
      </p:sp>
      <p:sp>
        <p:nvSpPr>
          <p:cNvPr id="1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790688" y="6588973"/>
            <a:ext cx="2895600" cy="274320"/>
          </a:xfrm>
        </p:spPr>
        <p:txBody>
          <a:bodyPr/>
          <a:lstStyle/>
          <a:p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Times New Roman"/>
                <a:cs typeface="Times New Roman"/>
              </a:rPr>
              <a:t>Copyright © 2018 Townsend Press. All rights reserved.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15058" y="9345"/>
            <a:ext cx="1596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C4CAE7"/>
                </a:solidFill>
                <a:latin typeface="Arial"/>
                <a:cs typeface="Arial"/>
              </a:rPr>
              <a:t>Unit One / Chapter 3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667000" y="969264"/>
            <a:ext cx="6781800" cy="493712"/>
            <a:chOff x="1143000" y="1443038"/>
            <a:chExt cx="6781800" cy="493712"/>
          </a:xfrm>
        </p:grpSpPr>
        <p:sp>
          <p:nvSpPr>
            <p:cNvPr id="19" name="Rectangle 36"/>
            <p:cNvSpPr>
              <a:spLocks noChangeArrowheads="1"/>
            </p:cNvSpPr>
            <p:nvPr/>
          </p:nvSpPr>
          <p:spPr bwMode="auto">
            <a:xfrm>
              <a:off x="1143000" y="1443038"/>
              <a:ext cx="67818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2553A4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2400" dirty="0">
                <a:latin typeface="Arial" charset="0"/>
              </a:endParaRPr>
            </a:p>
          </p:txBody>
        </p:sp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1143000" y="1447800"/>
              <a:ext cx="2206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sz="2400" b="1" dirty="0">
                  <a:solidFill>
                    <a:srgbClr val="9F2785"/>
                  </a:solidFill>
                </a:rPr>
                <a:t>3</a:t>
              </a:r>
              <a:r>
                <a:rPr lang="en-US" sz="2400" dirty="0"/>
                <a:t>  </a:t>
              </a:r>
              <a:r>
                <a:rPr lang="en-US" sz="2400" b="1" dirty="0">
                  <a:solidFill>
                    <a:srgbClr val="2553A4"/>
                  </a:solidFill>
                </a:rPr>
                <a:t>integrity</a:t>
              </a:r>
              <a:endParaRPr lang="en-US" sz="2400" dirty="0">
                <a:solidFill>
                  <a:srgbClr val="2553A4"/>
                </a:solidFill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6022975" y="1479550"/>
              <a:ext cx="15970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r"/>
              <a:r>
                <a:rPr lang="en-US" dirty="0">
                  <a:latin typeface="Times New Roman"/>
                  <a:cs typeface="Times New Roman"/>
                </a:rPr>
                <a:t>– </a:t>
              </a:r>
              <a:r>
                <a:rPr lang="en-US" i="1" dirty="0">
                  <a:latin typeface="Times New Roman"/>
                  <a:cs typeface="Times New Roman"/>
                </a:rPr>
                <a:t>noun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pic>
          <p:nvPicPr>
            <p:cNvPr id="25" name="Picture 9" descr="pron 03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4934" r="52982" b="62338"/>
            <a:stretch>
              <a:fillRect/>
            </a:stretch>
          </p:blipFill>
          <p:spPr bwMode="auto">
            <a:xfrm>
              <a:off x="3935512" y="1544638"/>
              <a:ext cx="1406525" cy="331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integrity.mp3">
              <a:hlinkClick r:id="" action="ppaction://media"/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6"/>
            <a:stretch>
              <a:fillRect/>
            </a:stretch>
          </p:blipFill>
          <p:spPr>
            <a:xfrm>
              <a:off x="5994961" y="1501326"/>
              <a:ext cx="365760" cy="3657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1144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524000" y="292608"/>
            <a:ext cx="9162288" cy="411480"/>
          </a:xfrm>
          <a:prstGeom prst="rect">
            <a:avLst/>
          </a:prstGeom>
          <a:solidFill>
            <a:srgbClr val="C4CA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524000" y="0"/>
            <a:ext cx="9162288" cy="292608"/>
          </a:xfrm>
          <a:prstGeom prst="rect">
            <a:avLst/>
          </a:prstGeom>
          <a:solidFill>
            <a:srgbClr val="2553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7C7BA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52164" y="340848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F2785"/>
                </a:solidFill>
                <a:latin typeface="Arial"/>
                <a:cs typeface="Arial"/>
              </a:rPr>
              <a:t>Ten Words in Context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303532" y="1523191"/>
            <a:ext cx="7717828" cy="707886"/>
            <a:chOff x="779532" y="1619540"/>
            <a:chExt cx="7418316" cy="707886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779532" y="1757490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65949" y="1619540"/>
              <a:ext cx="71318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Our boss trusts Ramon with the key to the cash register because she knows that he has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integrity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.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303532" y="2237491"/>
            <a:ext cx="7717828" cy="707886"/>
            <a:chOff x="779532" y="2333840"/>
            <a:chExt cx="7424609" cy="707886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779532" y="2483028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72242" y="2333840"/>
              <a:ext cx="71318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“Have you no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integrity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?” Lauren asked her brother when she found out he had cheated in the marathon by taking the subway. </a:t>
              </a:r>
            </a:p>
          </p:txBody>
        </p:sp>
      </p:grp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7007001" y="3090797"/>
            <a:ext cx="272114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i="1" dirty="0">
                <a:solidFill>
                  <a:srgbClr val="2553A4"/>
                </a:solidFill>
              </a:rPr>
              <a:t>Integrity </a:t>
            </a:r>
            <a:r>
              <a:rPr lang="en-US" sz="2000" dirty="0"/>
              <a:t>means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00B400"/>
                </a:solidFill>
              </a:rPr>
              <a:t>A.</a:t>
            </a:r>
            <a:r>
              <a:rPr lang="en-US" sz="2000" dirty="0">
                <a:solidFill>
                  <a:srgbClr val="00B400"/>
                </a:solidFill>
              </a:rPr>
              <a:t> honesty.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B.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talent.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C.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a good memory.  </a:t>
            </a:r>
          </a:p>
        </p:txBody>
      </p:sp>
      <p:pic>
        <p:nvPicPr>
          <p:cNvPr id="16" name="Picture 15" descr="dingbat check.png"/>
          <p:cNvPicPr preferRelativeResize="0"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9" t="7443" r="12425" b="-778"/>
          <a:stretch/>
        </p:blipFill>
        <p:spPr>
          <a:xfrm>
            <a:off x="8409164" y="3507787"/>
            <a:ext cx="228600" cy="274320"/>
          </a:xfrm>
          <a:prstGeom prst="rect">
            <a:avLst/>
          </a:prstGeom>
          <a:ln>
            <a:solidFill>
              <a:srgbClr val="00B400"/>
            </a:solidFill>
          </a:ln>
        </p:spPr>
      </p:pic>
      <p:sp>
        <p:nvSpPr>
          <p:cNvPr id="1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790688" y="6588973"/>
            <a:ext cx="2895600" cy="274320"/>
          </a:xfrm>
        </p:spPr>
        <p:txBody>
          <a:bodyPr/>
          <a:lstStyle/>
          <a:p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Times New Roman"/>
                <a:cs typeface="Times New Roman"/>
              </a:rPr>
              <a:t>Copyright © 2018 Townsend Press. All rights reserved.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15058" y="9345"/>
            <a:ext cx="1596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C4CAE7"/>
                </a:solidFill>
                <a:latin typeface="Arial"/>
                <a:cs typeface="Arial"/>
              </a:rPr>
              <a:t>Unit One / Chapter 3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667000" y="969264"/>
            <a:ext cx="6781800" cy="493712"/>
            <a:chOff x="1143000" y="1443038"/>
            <a:chExt cx="6781800" cy="493712"/>
          </a:xfrm>
        </p:grpSpPr>
        <p:sp>
          <p:nvSpPr>
            <p:cNvPr id="19" name="Rectangle 36"/>
            <p:cNvSpPr>
              <a:spLocks noChangeArrowheads="1"/>
            </p:cNvSpPr>
            <p:nvPr/>
          </p:nvSpPr>
          <p:spPr bwMode="auto">
            <a:xfrm>
              <a:off x="1143000" y="1443038"/>
              <a:ext cx="67818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2553A4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2400" dirty="0">
                <a:latin typeface="Arial" charset="0"/>
              </a:endParaRPr>
            </a:p>
          </p:txBody>
        </p:sp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1143000" y="1447800"/>
              <a:ext cx="2206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sz="2400" b="1" dirty="0">
                  <a:solidFill>
                    <a:srgbClr val="9F2785"/>
                  </a:solidFill>
                </a:rPr>
                <a:t>3</a:t>
              </a:r>
              <a:r>
                <a:rPr lang="en-US" sz="2400" dirty="0"/>
                <a:t>  </a:t>
              </a:r>
              <a:r>
                <a:rPr lang="en-US" sz="2400" b="1" dirty="0">
                  <a:solidFill>
                    <a:srgbClr val="2553A4"/>
                  </a:solidFill>
                </a:rPr>
                <a:t>integrity</a:t>
              </a:r>
              <a:endParaRPr lang="en-US" sz="2400" dirty="0">
                <a:solidFill>
                  <a:srgbClr val="2553A4"/>
                </a:solidFill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6022975" y="1479550"/>
              <a:ext cx="15970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r"/>
              <a:r>
                <a:rPr lang="en-US" dirty="0">
                  <a:latin typeface="Times New Roman"/>
                  <a:cs typeface="Times New Roman"/>
                </a:rPr>
                <a:t>– </a:t>
              </a:r>
              <a:r>
                <a:rPr lang="en-US" i="1" dirty="0">
                  <a:latin typeface="Times New Roman"/>
                  <a:cs typeface="Times New Roman"/>
                </a:rPr>
                <a:t>noun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pic>
          <p:nvPicPr>
            <p:cNvPr id="25" name="Picture 9" descr="pron 03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4934" r="52982" b="62338"/>
            <a:stretch>
              <a:fillRect/>
            </a:stretch>
          </p:blipFill>
          <p:spPr bwMode="auto">
            <a:xfrm>
              <a:off x="3935512" y="1544638"/>
              <a:ext cx="1406525" cy="331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integrity.mp3">
              <a:hlinkClick r:id="" action="ppaction://media"/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7"/>
            <a:stretch>
              <a:fillRect/>
            </a:stretch>
          </p:blipFill>
          <p:spPr>
            <a:xfrm>
              <a:off x="5994961" y="1501326"/>
              <a:ext cx="365760" cy="365760"/>
            </a:xfrm>
            <a:prstGeom prst="rect">
              <a:avLst/>
            </a:prstGeom>
          </p:spPr>
        </p:pic>
      </p:grp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2797728" y="5105400"/>
            <a:ext cx="722363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Ins="0">
            <a:spAutoFit/>
          </a:bodyPr>
          <a:lstStyle/>
          <a:p>
            <a:pPr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dirty="0">
                <a:solidFill>
                  <a:srgbClr val="2553A4"/>
                </a:solidFill>
              </a:rPr>
              <a:t>If the boss trusts Ramon with the cash register key, she must know that he is </a:t>
            </a:r>
            <a:r>
              <a:rPr lang="en-US" dirty="0">
                <a:solidFill>
                  <a:srgbClr val="9F2785"/>
                </a:solidFill>
              </a:rPr>
              <a:t>honest</a:t>
            </a:r>
            <a:r>
              <a:rPr lang="en-US" dirty="0">
                <a:solidFill>
                  <a:srgbClr val="2553A4"/>
                </a:solidFill>
              </a:rPr>
              <a:t>. If the brother cheated in the marathon, then he was not being </a:t>
            </a:r>
            <a:r>
              <a:rPr lang="en-US" dirty="0">
                <a:solidFill>
                  <a:srgbClr val="9F2785"/>
                </a:solidFill>
              </a:rPr>
              <a:t>honest</a:t>
            </a:r>
            <a:r>
              <a:rPr lang="en-US" dirty="0">
                <a:solidFill>
                  <a:srgbClr val="2553A4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714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524000" y="292608"/>
            <a:ext cx="9162288" cy="411480"/>
          </a:xfrm>
          <a:prstGeom prst="rect">
            <a:avLst/>
          </a:prstGeom>
          <a:solidFill>
            <a:srgbClr val="C4CA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524000" y="0"/>
            <a:ext cx="9162288" cy="292608"/>
          </a:xfrm>
          <a:prstGeom prst="rect">
            <a:avLst/>
          </a:prstGeom>
          <a:solidFill>
            <a:srgbClr val="2553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7C7BA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52164" y="340848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F2785"/>
                </a:solidFill>
                <a:latin typeface="Arial"/>
                <a:cs typeface="Arial"/>
              </a:rPr>
              <a:t>Ten Words in Context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303532" y="1523191"/>
            <a:ext cx="7418316" cy="707886"/>
            <a:chOff x="779532" y="1619540"/>
            <a:chExt cx="7418316" cy="707886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779532" y="1757490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65949" y="1619540"/>
              <a:ext cx="71318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Naomi gave her coach a doctor’s note to show she had a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legitimate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 reason for missing the soccer game.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303532" y="2237491"/>
            <a:ext cx="7783193" cy="707886"/>
            <a:chOff x="779532" y="2333840"/>
            <a:chExt cx="7424609" cy="707886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779532" y="2483028"/>
              <a:ext cx="182880" cy="182880"/>
            </a:xfrm>
            <a:prstGeom prst="ellipse">
              <a:avLst/>
            </a:prstGeom>
            <a:solidFill>
              <a:srgbClr val="2553A4"/>
            </a:solidFill>
            <a:ln>
              <a:solidFill>
                <a:srgbClr val="2553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0000"/>
                </a:solidFill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72242" y="2333840"/>
              <a:ext cx="71318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Any company that guarantees to make all investors millionaires can’t possibly be </a:t>
              </a:r>
              <a:r>
                <a:rPr lang="en-US" sz="2000" b="1" dirty="0">
                  <a:solidFill>
                    <a:srgbClr val="2553A4"/>
                  </a:solidFill>
                  <a:latin typeface="Times New Roman"/>
                  <a:cs typeface="Times New Roman"/>
                </a:rPr>
                <a:t>legitimate</a:t>
              </a:r>
              <a:r>
                <a:rPr lang="en-US" sz="20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.</a:t>
              </a:r>
            </a:p>
          </p:txBody>
        </p:sp>
      </p:grp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7007001" y="3025424"/>
            <a:ext cx="272114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i="1" dirty="0">
                <a:solidFill>
                  <a:srgbClr val="2553A4"/>
                </a:solidFill>
              </a:rPr>
              <a:t>Legitimate </a:t>
            </a:r>
            <a:r>
              <a:rPr lang="en-US" sz="2000" dirty="0"/>
              <a:t>means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A.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safe.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B.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legal.</a:t>
            </a: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tabLst>
                <a:tab pos="2003425" algn="l"/>
                <a:tab pos="3200400" algn="l"/>
                <a:tab pos="4800600" algn="l"/>
              </a:tabLst>
            </a:pPr>
            <a:r>
              <a:rPr lang="en-US" sz="2000" b="1" dirty="0">
                <a:solidFill>
                  <a:srgbClr val="9F2785"/>
                </a:solidFill>
              </a:rPr>
              <a:t>C.</a:t>
            </a:r>
            <a:r>
              <a:rPr lang="en-US" sz="2000" dirty="0">
                <a:solidFill>
                  <a:srgbClr val="9F2785"/>
                </a:solidFill>
              </a:rPr>
              <a:t> </a:t>
            </a:r>
            <a:r>
              <a:rPr lang="en-US" sz="2000" dirty="0"/>
              <a:t>healthy.  </a:t>
            </a:r>
          </a:p>
        </p:txBody>
      </p:sp>
      <p:sp>
        <p:nvSpPr>
          <p:cNvPr id="1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790688" y="6588973"/>
            <a:ext cx="2895600" cy="274320"/>
          </a:xfrm>
        </p:spPr>
        <p:txBody>
          <a:bodyPr/>
          <a:lstStyle/>
          <a:p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Times New Roman"/>
                <a:cs typeface="Times New Roman"/>
              </a:rPr>
              <a:t>Copyright © 2018 Townsend Press. All rights reserved.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15058" y="9345"/>
            <a:ext cx="1596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C4CAE7"/>
                </a:solidFill>
                <a:latin typeface="Arial"/>
                <a:cs typeface="Arial"/>
              </a:rPr>
              <a:t>Unit One / Chapter 3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667000" y="969264"/>
            <a:ext cx="6781800" cy="493712"/>
            <a:chOff x="1143000" y="1443038"/>
            <a:chExt cx="6781800" cy="493712"/>
          </a:xfrm>
        </p:grpSpPr>
        <p:sp>
          <p:nvSpPr>
            <p:cNvPr id="19" name="Rectangle 36"/>
            <p:cNvSpPr>
              <a:spLocks noChangeArrowheads="1"/>
            </p:cNvSpPr>
            <p:nvPr/>
          </p:nvSpPr>
          <p:spPr bwMode="auto">
            <a:xfrm>
              <a:off x="1143000" y="1443038"/>
              <a:ext cx="67818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2553A4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2400" dirty="0">
                <a:latin typeface="Arial" charset="0"/>
              </a:endParaRPr>
            </a:p>
          </p:txBody>
        </p:sp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1146175" y="1447800"/>
              <a:ext cx="2206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sz="2400" b="1" dirty="0">
                  <a:solidFill>
                    <a:srgbClr val="9F2785"/>
                  </a:solidFill>
                </a:rPr>
                <a:t>4</a:t>
              </a:r>
              <a:r>
                <a:rPr lang="en-US" sz="2400" dirty="0"/>
                <a:t>  </a:t>
              </a:r>
              <a:r>
                <a:rPr lang="en-US" sz="2400" b="1" dirty="0">
                  <a:solidFill>
                    <a:srgbClr val="2553A4"/>
                  </a:solidFill>
                </a:rPr>
                <a:t>legitimate</a:t>
              </a:r>
              <a:endParaRPr lang="en-US" sz="2400" dirty="0">
                <a:solidFill>
                  <a:srgbClr val="2553A4"/>
                </a:solidFill>
              </a:endParaRPr>
            </a:p>
          </p:txBody>
        </p:sp>
        <p:sp>
          <p:nvSpPr>
            <p:cNvPr id="22" name="Rectangle 15"/>
            <p:cNvSpPr>
              <a:spLocks noChangeArrowheads="1"/>
            </p:cNvSpPr>
            <p:nvPr/>
          </p:nvSpPr>
          <p:spPr bwMode="auto">
            <a:xfrm>
              <a:off x="6022975" y="1479550"/>
              <a:ext cx="15970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r"/>
              <a:r>
                <a:rPr lang="en-US" dirty="0">
                  <a:latin typeface="Times New Roman"/>
                  <a:cs typeface="Times New Roman"/>
                </a:rPr>
                <a:t>– </a:t>
              </a:r>
              <a:r>
                <a:rPr lang="en-US" i="1" dirty="0">
                  <a:latin typeface="Times New Roman"/>
                  <a:cs typeface="Times New Roman"/>
                </a:rPr>
                <a:t>adjective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pic>
          <p:nvPicPr>
            <p:cNvPr id="24" name="Picture 9" descr="pron 03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264" t="24934" r="2718" b="62338"/>
            <a:stretch>
              <a:fillRect/>
            </a:stretch>
          </p:blipFill>
          <p:spPr bwMode="auto">
            <a:xfrm>
              <a:off x="3936726" y="1544638"/>
              <a:ext cx="1404937" cy="331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legitimate.mp3">
              <a:hlinkClick r:id="" action="ppaction://media"/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6"/>
            <a:stretch>
              <a:fillRect/>
            </a:stretch>
          </p:blipFill>
          <p:spPr>
            <a:xfrm>
              <a:off x="5694567" y="1510665"/>
              <a:ext cx="365760" cy="3657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560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2502</Words>
  <Application>Microsoft Office PowerPoint</Application>
  <PresentationFormat>Widescreen</PresentationFormat>
  <Paragraphs>367</Paragraphs>
  <Slides>22</Slides>
  <Notes>22</Notes>
  <HiddenSlides>0</HiddenSlides>
  <MMClips>20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ＭＳ Ｐゴシック</vt:lpstr>
      <vt:lpstr>游ゴシック</vt:lpstr>
      <vt:lpstr>Arial</vt:lpstr>
      <vt:lpstr>Calibri</vt:lpstr>
      <vt:lpstr>Calibri Light</vt:lpstr>
      <vt:lpstr>Tahoma</vt:lpstr>
      <vt:lpstr>Times New Roman</vt:lpstr>
      <vt:lpstr>Office Theme</vt:lpstr>
      <vt:lpstr>Unit One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One</dc:title>
  <dc:creator>Williams, Jonathan G.</dc:creator>
  <cp:lastModifiedBy>Williams, Jonathan G.</cp:lastModifiedBy>
  <cp:revision>1</cp:revision>
  <dcterms:created xsi:type="dcterms:W3CDTF">2018-12-06T13:14:10Z</dcterms:created>
  <dcterms:modified xsi:type="dcterms:W3CDTF">2018-12-06T13:14:30Z</dcterms:modified>
</cp:coreProperties>
</file>