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</p:sldMasterIdLst>
  <p:notesMasterIdLst>
    <p:notesMasterId r:id="rId27"/>
  </p:notesMasterIdLst>
  <p:sldIdLst>
    <p:sldId id="426" r:id="rId3"/>
    <p:sldId id="427" r:id="rId4"/>
    <p:sldId id="301" r:id="rId5"/>
    <p:sldId id="302" r:id="rId6"/>
    <p:sldId id="324" r:id="rId7"/>
    <p:sldId id="370" r:id="rId8"/>
    <p:sldId id="368" r:id="rId9"/>
    <p:sldId id="372" r:id="rId10"/>
    <p:sldId id="371" r:id="rId11"/>
    <p:sldId id="374" r:id="rId12"/>
    <p:sldId id="373" r:id="rId13"/>
    <p:sldId id="376" r:id="rId14"/>
    <p:sldId id="375" r:id="rId15"/>
    <p:sldId id="378" r:id="rId16"/>
    <p:sldId id="377" r:id="rId17"/>
    <p:sldId id="380" r:id="rId18"/>
    <p:sldId id="379" r:id="rId19"/>
    <p:sldId id="383" r:id="rId20"/>
    <p:sldId id="381" r:id="rId21"/>
    <p:sldId id="385" r:id="rId22"/>
    <p:sldId id="384" r:id="rId23"/>
    <p:sldId id="387" r:id="rId24"/>
    <p:sldId id="386" r:id="rId25"/>
    <p:sldId id="38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785"/>
    <a:srgbClr val="2553A4"/>
    <a:srgbClr val="00B400"/>
    <a:srgbClr val="B41A2D"/>
    <a:srgbClr val="C4CAE7"/>
    <a:srgbClr val="FDEBCE"/>
    <a:srgbClr val="408000"/>
    <a:srgbClr val="804000"/>
    <a:srgbClr val="80808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/>
    <p:restoredTop sz="94665"/>
  </p:normalViewPr>
  <p:slideViewPr>
    <p:cSldViewPr snapToGrid="0" snapToObjects="1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69AC8-9F6C-5B48-98CC-FCD961BA663C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6BCAE-896D-A24F-A9B5-917C8A8BD5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10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FE81F-C69F-D54E-8AD7-4D8E70F46E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38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04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11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12 in textbook.</a:t>
            </a:r>
          </a:p>
          <a:p>
            <a:r>
              <a:rPr lang="en-US" sz="1200" dirty="0"/>
              <a:t>ANSWER: A</a:t>
            </a:r>
          </a:p>
          <a:p>
            <a:r>
              <a:rPr lang="en-US" sz="1200" dirty="0"/>
              <a:t>The next slide shows and explains the answer.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12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12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13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12 in textbook.</a:t>
            </a:r>
          </a:p>
          <a:p>
            <a:r>
              <a:rPr lang="en-US" sz="1200" dirty="0"/>
              <a:t>ANSWER: B</a:t>
            </a:r>
          </a:p>
          <a:p>
            <a:r>
              <a:rPr lang="en-US" sz="1200" dirty="0"/>
              <a:t>The next slide shows and explains the answer.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14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12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15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12 in textbook.</a:t>
            </a:r>
          </a:p>
          <a:p>
            <a:r>
              <a:rPr lang="en-US" sz="1200" dirty="0"/>
              <a:t>ANSWER: C</a:t>
            </a:r>
          </a:p>
          <a:p>
            <a:r>
              <a:rPr lang="en-US" sz="1200" dirty="0"/>
              <a:t>The next slide shows and explains the answer.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16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12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17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13 in textbook.</a:t>
            </a:r>
          </a:p>
          <a:p>
            <a:r>
              <a:rPr lang="en-US" sz="1200" dirty="0"/>
              <a:t>ANSWER: B</a:t>
            </a:r>
          </a:p>
          <a:p>
            <a:r>
              <a:rPr lang="en-US" sz="1200" dirty="0"/>
              <a:t>The next slide shows and explains the answer.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18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13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19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13 in textbook.</a:t>
            </a:r>
          </a:p>
          <a:p>
            <a:r>
              <a:rPr lang="en-US" sz="1200" dirty="0"/>
              <a:t>ANSWER: A</a:t>
            </a:r>
          </a:p>
          <a:p>
            <a:r>
              <a:rPr lang="en-US" sz="1200" dirty="0"/>
              <a:t>The next slide shows and explains the answer.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20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13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3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12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21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13 in textbook.</a:t>
            </a:r>
          </a:p>
          <a:p>
            <a:r>
              <a:rPr lang="en-US" sz="1200" dirty="0"/>
              <a:t>ANSWER: A</a:t>
            </a:r>
          </a:p>
          <a:p>
            <a:r>
              <a:rPr lang="en-US" sz="1200" dirty="0"/>
              <a:t>The next slide shows and explains the answer.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22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13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23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13 in textbook.</a:t>
            </a:r>
          </a:p>
          <a:p>
            <a:r>
              <a:rPr lang="en-US" sz="1200" dirty="0"/>
              <a:t>ANSWER: B</a:t>
            </a:r>
          </a:p>
          <a:p>
            <a:r>
              <a:rPr lang="en-US" sz="1200" dirty="0"/>
              <a:t>The next slide shows and explains the answer.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24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13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4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12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5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12 in textbook.</a:t>
            </a:r>
          </a:p>
          <a:p>
            <a:r>
              <a:rPr lang="en-US" sz="1200" dirty="0"/>
              <a:t>ANSWER: B</a:t>
            </a:r>
          </a:p>
          <a:p>
            <a:r>
              <a:rPr lang="en-US" sz="1200" dirty="0"/>
              <a:t>The next slide shows and explains the answer.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6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12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7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12 in textbook.</a:t>
            </a:r>
          </a:p>
          <a:p>
            <a:r>
              <a:rPr lang="en-US" sz="1200" dirty="0"/>
              <a:t>ANSWER: C</a:t>
            </a:r>
          </a:p>
          <a:p>
            <a:r>
              <a:rPr lang="en-US" sz="1200" dirty="0"/>
              <a:t>The next slide shows and explains the answer.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8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12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9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12 in textbook.</a:t>
            </a:r>
          </a:p>
          <a:p>
            <a:r>
              <a:rPr lang="en-US" sz="1200" dirty="0"/>
              <a:t>ANSWER: C</a:t>
            </a:r>
          </a:p>
          <a:p>
            <a:r>
              <a:rPr lang="en-US" sz="1200" dirty="0"/>
              <a:t>The next slide shows and explains the answer.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10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12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E58E-C21E-044B-B6BD-80A08D9A44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AD5-435D-4049-BA33-1ACD07CC99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30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E58E-C21E-044B-B6BD-80A08D9A44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AD5-435D-4049-BA33-1ACD07CC99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110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E58E-C21E-044B-B6BD-80A08D9A44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AD5-435D-4049-BA33-1ACD07CC99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616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66ADA-AC6F-A04F-ABD3-700B46C5A3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05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83C7-EBC6-0A40-8683-45D97C94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6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36175-CA0D-6048-B862-3A7F300AF2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31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920E-29F8-7648-9B2F-2830BEE1A9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5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807EF-064A-C547-84CB-C32A956351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20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D1C8C-C9ED-AF41-AE80-F8D19526A1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66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4024-58EF-CB42-8A87-56EBA59311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9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312ED-86AE-B64A-8245-8885F33717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5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E58E-C21E-044B-B6BD-80A08D9A44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AD5-435D-4049-BA33-1ACD07CC99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244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4FF33-1F12-F245-BF39-A203828836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94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AE08-CD99-7540-AFCF-AFA00C4734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40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8EAB6-6FFD-8C40-AB84-E5448163B9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E58E-C21E-044B-B6BD-80A08D9A44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AD5-435D-4049-BA33-1ACD07CC99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827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E58E-C21E-044B-B6BD-80A08D9A44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AD5-435D-4049-BA33-1ACD07CC99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84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E58E-C21E-044B-B6BD-80A08D9A44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AD5-435D-4049-BA33-1ACD07CC99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659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E58E-C21E-044B-B6BD-80A08D9A44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AD5-435D-4049-BA33-1ACD07CC99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78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E58E-C21E-044B-B6BD-80A08D9A44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AD5-435D-4049-BA33-1ACD07CC99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07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E58E-C21E-044B-B6BD-80A08D9A44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AD5-435D-4049-BA33-1ACD07CC99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944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E58E-C21E-044B-B6BD-80A08D9A44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AD5-435D-4049-BA33-1ACD07CC99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04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5E58E-C21E-044B-B6BD-80A08D9A44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AAD5-435D-4049-BA33-1ACD07CC99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51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FD2FE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13B3735-B782-464F-87E7-B518BB690EA8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9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jp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jp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jp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jp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jp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jp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jp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53A4">
                <a:alpha val="49000"/>
              </a:srgb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7741" y="5672531"/>
            <a:ext cx="78364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These slides are optimized for PowerPoint versions 14 (2010/2011) and 16 (2015).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If viewed in earlier versions of PowerPoint, some slides may not display properly.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704088"/>
            <a:ext cx="9162288" cy="1088136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62288" cy="70408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4"/>
          <p:cNvSpPr txBox="1">
            <a:spLocks noChangeArrowheads="1"/>
          </p:cNvSpPr>
          <p:nvPr/>
        </p:nvSpPr>
        <p:spPr>
          <a:xfrm>
            <a:off x="141664" y="777594"/>
            <a:ext cx="7662672" cy="910558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BUILDING VOCABULARY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SKILLS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373" y="2645179"/>
            <a:ext cx="8112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presentation should be viewed in “Slide Show” view to display properly. 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410976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charset="0"/>
              </a:rPr>
              <a:t>Use the tab key, space bar, arrow keys, or page up/down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charset="0"/>
              </a:rPr>
              <a:t> to move through the slides.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1214" y="2997820"/>
            <a:ext cx="7741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[Mac: Go to “Slide Show” pulldown menu and click on “Play from Start.”]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622" y="3276082"/>
            <a:ext cx="6349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[PC: Go to “Slide Show” tab and click on “From beginning.”]</a:t>
            </a: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Copyright © 2018 Townsend Press. All rights reserved. 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D41437-99DB-9E40-979D-84403DBC8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164" y="126521"/>
            <a:ext cx="451532" cy="4572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8618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4CAE7">
                <a:alpha val="1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63" y="340847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9532" y="1619540"/>
            <a:ext cx="7900758" cy="400110"/>
            <a:chOff x="779532" y="1619540"/>
            <a:chExt cx="7900758" cy="400110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6143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Selena did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extensive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research for her paper—it took her several weeks.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9532" y="2251616"/>
            <a:ext cx="7617506" cy="707886"/>
            <a:chOff x="779532" y="2333840"/>
            <a:chExt cx="7617506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3247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To save the wounded police officer, doctors performed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extensive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surgery that lasted for hours.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5520866" y="2873119"/>
            <a:ext cx="269168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Extensive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done quickly.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risky.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00B400"/>
                </a:solidFill>
              </a:rPr>
              <a:t>C.</a:t>
            </a:r>
            <a:r>
              <a:rPr lang="en-US" sz="2000" dirty="0">
                <a:solidFill>
                  <a:srgbClr val="00B400"/>
                </a:solidFill>
              </a:rPr>
              <a:t> large in amount.  </a:t>
            </a:r>
          </a:p>
        </p:txBody>
      </p:sp>
      <p:pic>
        <p:nvPicPr>
          <p:cNvPr id="15" name="Picture 14" descr="dingbat check.png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7443" r="12425" b="-778"/>
          <a:stretch/>
        </p:blipFill>
        <p:spPr>
          <a:xfrm>
            <a:off x="7827115" y="3998347"/>
            <a:ext cx="228600" cy="274320"/>
          </a:xfrm>
          <a:prstGeom prst="rect">
            <a:avLst/>
          </a:prstGeom>
          <a:ln>
            <a:solidFill>
              <a:srgbClr val="00B400"/>
            </a:solidFill>
          </a:ln>
        </p:spPr>
      </p:pic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1057" y="9344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1143000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3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extensive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adjective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5" name="Picture 9" descr="pron 0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89" r="57649" b="62473"/>
            <a:stretch>
              <a:fillRect/>
            </a:stretch>
          </p:blipFill>
          <p:spPr bwMode="auto">
            <a:xfrm>
              <a:off x="3949875" y="1536700"/>
              <a:ext cx="140652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extensive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5755464" y="1507101"/>
              <a:ext cx="365760" cy="36576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81550" y="2970009"/>
            <a:ext cx="3705769" cy="3758864"/>
            <a:chOff x="481550" y="2970009"/>
            <a:chExt cx="3705769" cy="3758864"/>
          </a:xfrm>
        </p:grpSpPr>
        <p:pic>
          <p:nvPicPr>
            <p:cNvPr id="7" name="Picture 6" descr="extensive NWS Jackson, KY, NOAA, Allen Bolling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57" y="3032495"/>
              <a:ext cx="3480362" cy="3291840"/>
            </a:xfrm>
            <a:prstGeom prst="rect">
              <a:avLst/>
            </a:prstGeom>
            <a:ln w="19050">
              <a:solidFill>
                <a:srgbClr val="B41A2D"/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794061" y="6359541"/>
              <a:ext cx="3338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Extensive</a:t>
              </a:r>
              <a:r>
                <a:rPr lang="en-US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dirty="0">
                  <a:latin typeface="Times New Roman"/>
                  <a:cs typeface="Times New Roman"/>
                </a:rPr>
                <a:t>damage from a tornado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-1095164" y="4546723"/>
              <a:ext cx="338426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imes New Roman"/>
                  <a:cs typeface="Times New Roman"/>
                </a:rPr>
                <a:t>NWS Jackson, KY, NOAA, Allen Bolling via Wikimedia Commons </a:t>
              </a:r>
            </a:p>
          </p:txBody>
        </p:sp>
      </p:grp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4603894" y="4552984"/>
            <a:ext cx="438912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/>
          <a:p>
            <a:pPr eaLnBrk="1" hangingPunct="1"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>
                <a:solidFill>
                  <a:srgbClr val="2553A4"/>
                </a:solidFill>
              </a:rPr>
              <a:t>If Selena spent several weeks doing research, she must have done a </a:t>
            </a:r>
            <a:r>
              <a:rPr lang="en-US" sz="1800" dirty="0">
                <a:solidFill>
                  <a:srgbClr val="9F2785"/>
                </a:solidFill>
              </a:rPr>
              <a:t>large</a:t>
            </a:r>
            <a:r>
              <a:rPr lang="en-US" sz="1800" i="1" dirty="0">
                <a:solidFill>
                  <a:srgbClr val="9F2785"/>
                </a:solidFill>
              </a:rPr>
              <a:t> </a:t>
            </a:r>
            <a:r>
              <a:rPr lang="en-US" sz="1800" dirty="0">
                <a:solidFill>
                  <a:srgbClr val="9F2785"/>
                </a:solidFill>
              </a:rPr>
              <a:t>amount</a:t>
            </a:r>
            <a:r>
              <a:rPr lang="en-US" sz="1800" dirty="0">
                <a:solidFill>
                  <a:srgbClr val="2553A4"/>
                </a:solidFill>
              </a:rPr>
              <a:t> of research. If the surgery </a:t>
            </a:r>
          </a:p>
          <a:p>
            <a:pPr eaLnBrk="1" hangingPunct="1"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>
                <a:solidFill>
                  <a:srgbClr val="2553A4"/>
                </a:solidFill>
              </a:rPr>
              <a:t>lasted for several hours, it must </a:t>
            </a:r>
          </a:p>
          <a:p>
            <a:pPr eaLnBrk="1" hangingPunct="1"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>
                <a:solidFill>
                  <a:srgbClr val="2553A4"/>
                </a:solidFill>
              </a:rPr>
              <a:t>have been a </a:t>
            </a:r>
            <a:r>
              <a:rPr lang="en-US" sz="1800" dirty="0">
                <a:solidFill>
                  <a:srgbClr val="9F2785"/>
                </a:solidFill>
              </a:rPr>
              <a:t>large amount </a:t>
            </a:r>
            <a:r>
              <a:rPr lang="en-US" sz="1800" dirty="0">
                <a:solidFill>
                  <a:srgbClr val="2553A4"/>
                </a:solidFill>
              </a:rPr>
              <a:t>of surgery.</a:t>
            </a:r>
          </a:p>
        </p:txBody>
      </p:sp>
    </p:spTree>
    <p:extLst>
      <p:ext uri="{BB962C8B-B14F-4D97-AF65-F5344CB8AC3E}">
        <p14:creationId xmlns:p14="http://schemas.microsoft.com/office/powerpoint/2010/main" val="27148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4CAE7">
                <a:alpha val="1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63" y="340847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9532" y="1619540"/>
            <a:ext cx="7745425" cy="707886"/>
            <a:chOff x="779532" y="1619540"/>
            <a:chExt cx="7745425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8" y="1619540"/>
              <a:ext cx="74590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 basketball players were upset when the team bus broke down and they had to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forfeit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an important game.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9532" y="2333840"/>
            <a:ext cx="7745424" cy="707886"/>
            <a:chOff x="779532" y="2333840"/>
            <a:chExt cx="7745424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1" y="2333840"/>
              <a:ext cx="74527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If Phil gets into one more accident, he will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forfeit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 right to drive his parents’ car.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5248492" y="3033041"/>
            <a:ext cx="3733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Forfeit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give up.		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win.	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ignore.  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1057" y="9344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4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forfeit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verb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5" name="Picture 9" descr="pron 0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7" t="24989" r="22078" b="62473"/>
            <a:stretch>
              <a:fillRect/>
            </a:stretch>
          </p:blipFill>
          <p:spPr bwMode="auto">
            <a:xfrm>
              <a:off x="4160838" y="1536700"/>
              <a:ext cx="8763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forfeit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5773738" y="1506958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682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4CAE7">
                <a:alpha val="1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63" y="340847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9532" y="1619540"/>
            <a:ext cx="7745425" cy="707886"/>
            <a:chOff x="779532" y="1619540"/>
            <a:chExt cx="7745425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8" y="1619540"/>
              <a:ext cx="74590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 basketball players were upset when the team bus broke down and they had to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forfeit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an important game.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9532" y="2333840"/>
            <a:ext cx="7745424" cy="707886"/>
            <a:chOff x="779532" y="2333840"/>
            <a:chExt cx="7745424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1" y="2333840"/>
              <a:ext cx="74527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If Phil gets into one more accident, he will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forfeit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 right to drive his parents’ car.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5248492" y="3033041"/>
            <a:ext cx="3733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Forfeit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00B400"/>
                </a:solidFill>
              </a:rPr>
              <a:t>A.</a:t>
            </a:r>
            <a:r>
              <a:rPr lang="en-US" sz="2000" dirty="0">
                <a:solidFill>
                  <a:srgbClr val="00B400"/>
                </a:solidFill>
              </a:rPr>
              <a:t> to give up.</a:t>
            </a:r>
            <a:r>
              <a:rPr lang="en-US" sz="2000" dirty="0"/>
              <a:t>		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win.	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ignore.  </a:t>
            </a:r>
          </a:p>
        </p:txBody>
      </p:sp>
      <p:pic>
        <p:nvPicPr>
          <p:cNvPr id="16" name="Picture 15" descr="dingbat check.png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7443" r="12425" b="-778"/>
          <a:stretch/>
        </p:blipFill>
        <p:spPr>
          <a:xfrm>
            <a:off x="6872556" y="3450031"/>
            <a:ext cx="228600" cy="274320"/>
          </a:xfrm>
          <a:prstGeom prst="rect">
            <a:avLst/>
          </a:prstGeom>
          <a:ln>
            <a:solidFill>
              <a:srgbClr val="00B400"/>
            </a:solidFill>
          </a:ln>
        </p:spPr>
      </p:pic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1057" y="9344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4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forfeit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verb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5" name="Picture 9" descr="pron 0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7" t="24989" r="22078" b="62473"/>
            <a:stretch>
              <a:fillRect/>
            </a:stretch>
          </p:blipFill>
          <p:spPr bwMode="auto">
            <a:xfrm>
              <a:off x="4160838" y="1536700"/>
              <a:ext cx="8763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forfeit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5773738" y="1506958"/>
              <a:ext cx="365760" cy="365760"/>
            </a:xfrm>
            <a:prstGeom prst="rect">
              <a:avLst/>
            </a:prstGeom>
          </p:spPr>
        </p:pic>
      </p:grp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1325740" y="5105400"/>
            <a:ext cx="7162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>
                <a:solidFill>
                  <a:srgbClr val="2553A4"/>
                </a:solidFill>
              </a:rPr>
              <a:t>The basketball players would be upset if they had </a:t>
            </a:r>
            <a:r>
              <a:rPr lang="en-US" dirty="0">
                <a:solidFill>
                  <a:srgbClr val="9F2785"/>
                </a:solidFill>
              </a:rPr>
              <a:t>to give up </a:t>
            </a:r>
            <a:r>
              <a:rPr lang="en-US" dirty="0">
                <a:solidFill>
                  <a:srgbClr val="2553A4"/>
                </a:solidFill>
              </a:rPr>
              <a:t>an important game. Phil will have </a:t>
            </a:r>
            <a:r>
              <a:rPr lang="en-US" dirty="0">
                <a:solidFill>
                  <a:srgbClr val="9F2785"/>
                </a:solidFill>
              </a:rPr>
              <a:t>to give up </a:t>
            </a:r>
            <a:r>
              <a:rPr lang="en-US" dirty="0">
                <a:solidFill>
                  <a:srgbClr val="2553A4"/>
                </a:solidFill>
              </a:rPr>
              <a:t>his right to drive his parents’ </a:t>
            </a:r>
            <a:r>
              <a:rPr lang="en-US" altLang="ja-JP" dirty="0">
                <a:solidFill>
                  <a:srgbClr val="2553A4"/>
                </a:solidFill>
              </a:rPr>
              <a:t>car if he smashes it up one more time.  </a:t>
            </a:r>
            <a:endParaRPr lang="en-US" i="1" dirty="0">
              <a:solidFill>
                <a:srgbClr val="2553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2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4CAE7">
                <a:alpha val="1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63" y="340847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9532" y="1619540"/>
            <a:ext cx="7818523" cy="707886"/>
            <a:chOff x="779532" y="1619540"/>
            <a:chExt cx="7818523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5321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 night before running a marathon, Elsa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fortifies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herself by eating a large plate of pasta.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9532" y="2333840"/>
            <a:ext cx="7424609" cy="400110"/>
            <a:chOff x="779532" y="2333840"/>
            <a:chExt cx="7424609" cy="400110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131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 builders plan to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fortify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 old tower with steel beams.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5623114" y="2888138"/>
            <a:ext cx="270082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Fortify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relax.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strengthen.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prove.  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1057" y="9344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5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fortify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verb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9" descr="pron 0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55" r="66235" b="40607"/>
            <a:stretch>
              <a:fillRect/>
            </a:stretch>
          </p:blipFill>
          <p:spPr bwMode="auto">
            <a:xfrm>
              <a:off x="4178300" y="1563688"/>
              <a:ext cx="112077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fortify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5846106" y="1516094"/>
              <a:ext cx="365760" cy="36576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53632" y="3029766"/>
            <a:ext cx="4498031" cy="3578096"/>
            <a:chOff x="481550" y="3029766"/>
            <a:chExt cx="4498031" cy="3578096"/>
          </a:xfrm>
        </p:grpSpPr>
        <p:sp>
          <p:nvSpPr>
            <p:cNvPr id="25" name="TextBox 24"/>
            <p:cNvSpPr txBox="1"/>
            <p:nvPr/>
          </p:nvSpPr>
          <p:spPr>
            <a:xfrm>
              <a:off x="946819" y="6238530"/>
              <a:ext cx="3800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/>
                  <a:cs typeface="Times New Roman"/>
                </a:rPr>
                <a:t>A town </a:t>
              </a:r>
              <a:r>
                <a:rPr lang="en-US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fortified</a:t>
              </a:r>
              <a:r>
                <a:rPr lang="en-US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dirty="0">
                  <a:latin typeface="Times New Roman"/>
                  <a:cs typeface="Times New Roman"/>
                </a:rPr>
                <a:t>with walls and towers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-290457" y="5241059"/>
              <a:ext cx="17748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imes New Roman"/>
                  <a:cs typeface="Times New Roman"/>
                </a:rPr>
                <a:t>XFalkx via Wikimedia Commons </a:t>
              </a:r>
            </a:p>
          </p:txBody>
        </p:sp>
        <p:pic>
          <p:nvPicPr>
            <p:cNvPr id="7" name="Picture 6" descr="fortified 3 XFalkx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81" y="3029766"/>
              <a:ext cx="4267200" cy="3200400"/>
            </a:xfrm>
            <a:prstGeom prst="rect">
              <a:avLst/>
            </a:prstGeom>
            <a:ln w="19050">
              <a:solidFill>
                <a:srgbClr val="B41A2D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316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4CAE7">
                <a:alpha val="1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63" y="340847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9532" y="1619540"/>
            <a:ext cx="7818523" cy="707886"/>
            <a:chOff x="779532" y="1619540"/>
            <a:chExt cx="7818523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5321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 night before running a marathon, Elsa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fortifies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herself by eating a large plate of pasta.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9532" y="2333840"/>
            <a:ext cx="7424609" cy="400110"/>
            <a:chOff x="779532" y="2333840"/>
            <a:chExt cx="7424609" cy="400110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131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 builders plan to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fortify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 old tower with steel beams.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5623114" y="2888138"/>
            <a:ext cx="270082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Fortify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relax.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00B400"/>
                </a:solidFill>
              </a:rPr>
              <a:t>B.</a:t>
            </a:r>
            <a:r>
              <a:rPr lang="en-US" sz="2000" dirty="0">
                <a:solidFill>
                  <a:srgbClr val="00B400"/>
                </a:solidFill>
              </a:rPr>
              <a:t> to strengthen.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prove.  </a:t>
            </a:r>
          </a:p>
        </p:txBody>
      </p:sp>
      <p:pic>
        <p:nvPicPr>
          <p:cNvPr id="17" name="Picture 16" descr="dingbat check.png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7443" r="12425" b="-778"/>
          <a:stretch/>
        </p:blipFill>
        <p:spPr>
          <a:xfrm>
            <a:off x="7649574" y="3640183"/>
            <a:ext cx="228600" cy="274320"/>
          </a:xfrm>
          <a:prstGeom prst="rect">
            <a:avLst/>
          </a:prstGeom>
          <a:ln>
            <a:solidFill>
              <a:srgbClr val="00B400"/>
            </a:solidFill>
          </a:ln>
        </p:spPr>
      </p:pic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1057" y="9344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5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fortify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verb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9" descr="pron 0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55" r="66235" b="40607"/>
            <a:stretch>
              <a:fillRect/>
            </a:stretch>
          </p:blipFill>
          <p:spPr bwMode="auto">
            <a:xfrm>
              <a:off x="4178300" y="1563688"/>
              <a:ext cx="112077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fortify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5846106" y="1516094"/>
              <a:ext cx="365760" cy="36576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53632" y="3029766"/>
            <a:ext cx="4498031" cy="3578096"/>
            <a:chOff x="481550" y="3029766"/>
            <a:chExt cx="4498031" cy="3578096"/>
          </a:xfrm>
        </p:grpSpPr>
        <p:sp>
          <p:nvSpPr>
            <p:cNvPr id="25" name="TextBox 24"/>
            <p:cNvSpPr txBox="1"/>
            <p:nvPr/>
          </p:nvSpPr>
          <p:spPr>
            <a:xfrm>
              <a:off x="946819" y="6238530"/>
              <a:ext cx="3800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/>
                  <a:cs typeface="Times New Roman"/>
                </a:rPr>
                <a:t>A town </a:t>
              </a:r>
              <a:r>
                <a:rPr lang="en-US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fortified</a:t>
              </a:r>
              <a:r>
                <a:rPr lang="en-US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dirty="0">
                  <a:latin typeface="Times New Roman"/>
                  <a:cs typeface="Times New Roman"/>
                </a:rPr>
                <a:t>with walls and towers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-290457" y="5241059"/>
              <a:ext cx="17748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imes New Roman"/>
                  <a:cs typeface="Times New Roman"/>
                </a:rPr>
                <a:t>XFalkx via Wikimedia Commons </a:t>
              </a:r>
            </a:p>
          </p:txBody>
        </p:sp>
        <p:pic>
          <p:nvPicPr>
            <p:cNvPr id="7" name="Picture 6" descr="fortified 3 XFalkx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81" y="3029766"/>
              <a:ext cx="4267200" cy="3200400"/>
            </a:xfrm>
            <a:prstGeom prst="rect">
              <a:avLst/>
            </a:prstGeom>
            <a:ln w="19050">
              <a:solidFill>
                <a:srgbClr val="B41A2D"/>
              </a:solidFill>
            </a:ln>
          </p:spPr>
        </p:pic>
      </p:grp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074566" y="4448679"/>
            <a:ext cx="40233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>
                <a:solidFill>
                  <a:srgbClr val="2553A4"/>
                </a:solidFill>
              </a:rPr>
              <a:t>Eating a large plate of pasta would </a:t>
            </a:r>
            <a:r>
              <a:rPr lang="en-US" dirty="0">
                <a:solidFill>
                  <a:srgbClr val="9F2785"/>
                </a:solidFill>
              </a:rPr>
              <a:t>strengthen</a:t>
            </a:r>
            <a:r>
              <a:rPr lang="en-US" dirty="0">
                <a:solidFill>
                  <a:srgbClr val="2553A4"/>
                </a:solidFill>
              </a:rPr>
              <a:t> Elsa for the marathon. Putting steel beams in the old tower would </a:t>
            </a:r>
            <a:r>
              <a:rPr lang="en-US" dirty="0">
                <a:solidFill>
                  <a:srgbClr val="9F2785"/>
                </a:solidFill>
              </a:rPr>
              <a:t>strengthen</a:t>
            </a:r>
            <a:r>
              <a:rPr lang="en-US" dirty="0">
                <a:solidFill>
                  <a:srgbClr val="2553A4"/>
                </a:solidFill>
              </a:rPr>
              <a:t> it.  </a:t>
            </a:r>
            <a:endParaRPr lang="en-US" i="1" dirty="0">
              <a:solidFill>
                <a:srgbClr val="2553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9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4CAE7">
                <a:alpha val="1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63" y="340847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9532" y="1619540"/>
            <a:ext cx="7418316" cy="400110"/>
            <a:chOff x="779532" y="1619540"/>
            <a:chExt cx="7418316" cy="400110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131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Before electricity, streets were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illuminated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by gaslight.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9532" y="2175077"/>
            <a:ext cx="7424609" cy="707886"/>
            <a:chOff x="779532" y="2333840"/>
            <a:chExt cx="7424609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As soon as the morning sun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illuminated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the horizon, the vampire screamed and burst into flames. 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5613341" y="3103731"/>
            <a:ext cx="259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Illuminate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lose.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clean.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light.  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1057" y="9344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6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illuminate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verb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9" descr="pron 0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7" t="46855" b="40607"/>
            <a:stretch>
              <a:fillRect/>
            </a:stretch>
          </p:blipFill>
          <p:spPr bwMode="auto">
            <a:xfrm>
              <a:off x="3974078" y="1563688"/>
              <a:ext cx="1608137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illuminate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6022975" y="1498228"/>
              <a:ext cx="365760" cy="36576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32214" y="3027531"/>
            <a:ext cx="3777176" cy="3673721"/>
            <a:chOff x="732214" y="3027531"/>
            <a:chExt cx="3777176" cy="3673721"/>
          </a:xfrm>
        </p:grpSpPr>
        <p:sp>
          <p:nvSpPr>
            <p:cNvPr id="25" name="TextBox 24"/>
            <p:cNvSpPr txBox="1"/>
            <p:nvPr/>
          </p:nvSpPr>
          <p:spPr>
            <a:xfrm>
              <a:off x="798118" y="6331920"/>
              <a:ext cx="3711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/>
                  <a:cs typeface="Times New Roman"/>
                </a:rPr>
                <a:t>Clouds </a:t>
              </a:r>
              <a:r>
                <a:rPr lang="en-US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illuminated</a:t>
              </a:r>
              <a:r>
                <a:rPr lang="en-US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dirty="0">
                  <a:latin typeface="Times New Roman"/>
                  <a:cs typeface="Times New Roman"/>
                </a:rPr>
                <a:t>by the setting sun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325416" y="5669601"/>
              <a:ext cx="104442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imes New Roman"/>
                  <a:cs typeface="Times New Roman"/>
                </a:rPr>
                <a:t>© Townsend Press</a:t>
              </a:r>
            </a:p>
          </p:txBody>
        </p:sp>
        <p:pic>
          <p:nvPicPr>
            <p:cNvPr id="7" name="Picture 6" descr="illuminate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045" y="3027531"/>
              <a:ext cx="3311244" cy="329184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785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4CAE7">
                <a:alpha val="1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63" y="340847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9532" y="1619540"/>
            <a:ext cx="7418316" cy="400110"/>
            <a:chOff x="779532" y="1619540"/>
            <a:chExt cx="7418316" cy="400110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131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Before electricity, streets were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illuminated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by gaslight.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9532" y="2175077"/>
            <a:ext cx="7424609" cy="707886"/>
            <a:chOff x="779532" y="2333840"/>
            <a:chExt cx="7424609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As soon as the morning sun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illuminated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the horizon, the vampire screamed and burst into flames. 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5613341" y="3103731"/>
            <a:ext cx="259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Illuminate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lose.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clean.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00B400"/>
                </a:solidFill>
              </a:rPr>
              <a:t>C.</a:t>
            </a:r>
            <a:r>
              <a:rPr lang="en-US" sz="2000" dirty="0">
                <a:solidFill>
                  <a:srgbClr val="00B400"/>
                </a:solidFill>
              </a:rPr>
              <a:t> to light.  </a:t>
            </a:r>
          </a:p>
        </p:txBody>
      </p:sp>
      <p:pic>
        <p:nvPicPr>
          <p:cNvPr id="15" name="Picture 14" descr="dingbat check.png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7443" r="12425" b="-778"/>
          <a:stretch/>
        </p:blipFill>
        <p:spPr>
          <a:xfrm>
            <a:off x="6876282" y="4215858"/>
            <a:ext cx="228600" cy="274320"/>
          </a:xfrm>
          <a:prstGeom prst="rect">
            <a:avLst/>
          </a:prstGeom>
          <a:ln>
            <a:solidFill>
              <a:srgbClr val="00B400"/>
            </a:solidFill>
          </a:ln>
        </p:spPr>
      </p:pic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1057" y="9344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6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illuminate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verb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9" descr="pron 0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7" t="46855" b="40607"/>
            <a:stretch>
              <a:fillRect/>
            </a:stretch>
          </p:blipFill>
          <p:spPr bwMode="auto">
            <a:xfrm>
              <a:off x="3974078" y="1563688"/>
              <a:ext cx="1608137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illuminate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6022975" y="1498228"/>
              <a:ext cx="365760" cy="36576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32214" y="3027531"/>
            <a:ext cx="3777176" cy="3673721"/>
            <a:chOff x="732214" y="3027531"/>
            <a:chExt cx="3777176" cy="3673721"/>
          </a:xfrm>
        </p:grpSpPr>
        <p:sp>
          <p:nvSpPr>
            <p:cNvPr id="25" name="TextBox 24"/>
            <p:cNvSpPr txBox="1"/>
            <p:nvPr/>
          </p:nvSpPr>
          <p:spPr>
            <a:xfrm>
              <a:off x="798118" y="6331920"/>
              <a:ext cx="3711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/>
                  <a:cs typeface="Times New Roman"/>
                </a:rPr>
                <a:t>Clouds </a:t>
              </a:r>
              <a:r>
                <a:rPr lang="en-US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illuminated</a:t>
              </a:r>
              <a:r>
                <a:rPr lang="en-US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dirty="0">
                  <a:latin typeface="Times New Roman"/>
                  <a:cs typeface="Times New Roman"/>
                </a:rPr>
                <a:t>by the setting sun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325416" y="5669601"/>
              <a:ext cx="104442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imes New Roman"/>
                  <a:cs typeface="Times New Roman"/>
                </a:rPr>
                <a:t>© Townsend Press</a:t>
              </a:r>
            </a:p>
          </p:txBody>
        </p:sp>
        <p:pic>
          <p:nvPicPr>
            <p:cNvPr id="7" name="Picture 6" descr="illuminate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045" y="3027531"/>
              <a:ext cx="3311244" cy="329184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115088" y="4892102"/>
            <a:ext cx="3657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>
                <a:solidFill>
                  <a:srgbClr val="2553A4"/>
                </a:solidFill>
              </a:rPr>
              <a:t>Gaslight was used to </a:t>
            </a:r>
            <a:r>
              <a:rPr lang="en-US" dirty="0">
                <a:solidFill>
                  <a:srgbClr val="9F2785"/>
                </a:solidFill>
              </a:rPr>
              <a:t>light</a:t>
            </a:r>
            <a:r>
              <a:rPr lang="en-US" dirty="0">
                <a:solidFill>
                  <a:srgbClr val="2553A4"/>
                </a:solidFill>
              </a:rPr>
              <a:t> the streets. In the  morning, the sun </a:t>
            </a:r>
            <a:r>
              <a:rPr lang="en-US" dirty="0">
                <a:solidFill>
                  <a:srgbClr val="9F2785"/>
                </a:solidFill>
              </a:rPr>
              <a:t>lights</a:t>
            </a:r>
            <a:r>
              <a:rPr lang="en-US" dirty="0">
                <a:solidFill>
                  <a:srgbClr val="2553A4"/>
                </a:solidFill>
              </a:rPr>
              <a:t> up the horizon.</a:t>
            </a:r>
          </a:p>
        </p:txBody>
      </p:sp>
    </p:spTree>
    <p:extLst>
      <p:ext uri="{BB962C8B-B14F-4D97-AF65-F5344CB8AC3E}">
        <p14:creationId xmlns:p14="http://schemas.microsoft.com/office/powerpoint/2010/main" val="281630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4CAE7">
                <a:alpha val="1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63" y="340847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9532" y="1460777"/>
            <a:ext cx="7605775" cy="707886"/>
            <a:chOff x="779532" y="1619540"/>
            <a:chExt cx="7605775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3193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I thought I would enjoy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isolating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myself at the vacation cabin, but I soon felt lonely.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9532" y="2175077"/>
            <a:ext cx="7424609" cy="707886"/>
            <a:chOff x="779532" y="2333840"/>
            <a:chExt cx="7424609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Freddy was such a troublemaker that the teacher put his desk in a far corner to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isolate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him from the other students.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5939779" y="3010207"/>
            <a:ext cx="268378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Isolate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protect.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separate.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recognize.  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1057" y="9344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7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isolate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verb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11" descr="pron 0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59" r="69914" b="20303"/>
            <a:stretch>
              <a:fillRect/>
            </a:stretch>
          </p:blipFill>
          <p:spPr bwMode="auto">
            <a:xfrm>
              <a:off x="4178300" y="1554163"/>
              <a:ext cx="99853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isolate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5846399" y="1496750"/>
              <a:ext cx="365760" cy="36576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22716" y="3210838"/>
            <a:ext cx="4776393" cy="3112532"/>
            <a:chOff x="381459" y="3158752"/>
            <a:chExt cx="4776393" cy="3112532"/>
          </a:xfrm>
        </p:grpSpPr>
        <p:sp>
          <p:nvSpPr>
            <p:cNvPr id="25" name="TextBox 24"/>
            <p:cNvSpPr txBox="1"/>
            <p:nvPr/>
          </p:nvSpPr>
          <p:spPr>
            <a:xfrm>
              <a:off x="2044659" y="5901952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/>
                  <a:cs typeface="Times New Roman"/>
                </a:rPr>
                <a:t>An </a:t>
              </a:r>
              <a:r>
                <a:rPr lang="en-US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isolated</a:t>
              </a:r>
              <a:r>
                <a:rPr lang="en-US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dirty="0">
                  <a:latin typeface="Times New Roman"/>
                  <a:cs typeface="Times New Roman"/>
                </a:rPr>
                <a:t>tree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-25339" y="5245644"/>
              <a:ext cx="104442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imes New Roman"/>
                  <a:cs typeface="Times New Roman"/>
                </a:rPr>
                <a:t>© Townsend Press</a:t>
              </a:r>
            </a:p>
          </p:txBody>
        </p:sp>
        <p:pic>
          <p:nvPicPr>
            <p:cNvPr id="7" name="Picture 6" descr="isolate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90" y="3158752"/>
              <a:ext cx="4545562" cy="274320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3076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4CAE7">
                <a:alpha val="1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63" y="340847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9532" y="1460777"/>
            <a:ext cx="7605775" cy="707886"/>
            <a:chOff x="779532" y="1619540"/>
            <a:chExt cx="7605775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3193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I thought I would enjoy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isolating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myself at the vacation cabin, but I soon felt lonely.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9532" y="2175077"/>
            <a:ext cx="7424609" cy="707886"/>
            <a:chOff x="779532" y="2333840"/>
            <a:chExt cx="7424609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Freddy was such a troublemaker that the teacher put his desk in a far corner to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isolate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him from the other students.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5939779" y="3010207"/>
            <a:ext cx="268378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Isolate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protect.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00B400"/>
                </a:solidFill>
              </a:rPr>
              <a:t>B.</a:t>
            </a:r>
            <a:r>
              <a:rPr lang="en-US" sz="2000" dirty="0">
                <a:solidFill>
                  <a:srgbClr val="00B400"/>
                </a:solidFill>
              </a:rPr>
              <a:t> to separate.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recognize.  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1057" y="9344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7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isolate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verb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11" descr="pron 0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59" r="69914" b="20303"/>
            <a:stretch>
              <a:fillRect/>
            </a:stretch>
          </p:blipFill>
          <p:spPr bwMode="auto">
            <a:xfrm>
              <a:off x="4178300" y="1554163"/>
              <a:ext cx="99853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isolate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5846399" y="1496750"/>
              <a:ext cx="365760" cy="36576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22716" y="3210838"/>
            <a:ext cx="4776393" cy="3112532"/>
            <a:chOff x="381459" y="3158752"/>
            <a:chExt cx="4776393" cy="3112532"/>
          </a:xfrm>
        </p:grpSpPr>
        <p:sp>
          <p:nvSpPr>
            <p:cNvPr id="25" name="TextBox 24"/>
            <p:cNvSpPr txBox="1"/>
            <p:nvPr/>
          </p:nvSpPr>
          <p:spPr>
            <a:xfrm>
              <a:off x="2044659" y="5901952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/>
                  <a:cs typeface="Times New Roman"/>
                </a:rPr>
                <a:t>An </a:t>
              </a:r>
              <a:r>
                <a:rPr lang="en-US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isolated</a:t>
              </a:r>
              <a:r>
                <a:rPr lang="en-US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dirty="0">
                  <a:latin typeface="Times New Roman"/>
                  <a:cs typeface="Times New Roman"/>
                </a:rPr>
                <a:t>tree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-25339" y="5245644"/>
              <a:ext cx="104442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imes New Roman"/>
                  <a:cs typeface="Times New Roman"/>
                </a:rPr>
                <a:t>© Townsend Press</a:t>
              </a:r>
            </a:p>
          </p:txBody>
        </p:sp>
        <p:pic>
          <p:nvPicPr>
            <p:cNvPr id="7" name="Picture 6" descr="isolate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90" y="3158752"/>
              <a:ext cx="4545562" cy="274320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  <p:pic>
        <p:nvPicPr>
          <p:cNvPr id="27" name="Picture 26" descr="dingbat check.png"/>
          <p:cNvPicPr preferRelativeResize="0"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7443" r="12425" b="-778"/>
          <a:stretch/>
        </p:blipFill>
        <p:spPr>
          <a:xfrm>
            <a:off x="7734506" y="3752913"/>
            <a:ext cx="228600" cy="274320"/>
          </a:xfrm>
          <a:prstGeom prst="rect">
            <a:avLst/>
          </a:prstGeom>
          <a:ln>
            <a:solidFill>
              <a:srgbClr val="00B400"/>
            </a:solidFill>
          </a:ln>
        </p:spPr>
      </p:pic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5274100" y="4529973"/>
            <a:ext cx="3839555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/>
          <a:p>
            <a:pPr eaLnBrk="1" hangingPunct="1"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>
                <a:solidFill>
                  <a:srgbClr val="2553A4"/>
                </a:solidFill>
              </a:rPr>
              <a:t>If the person felt lonely at the </a:t>
            </a:r>
          </a:p>
          <a:p>
            <a:pPr eaLnBrk="1" hangingPunct="1"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>
                <a:solidFill>
                  <a:srgbClr val="2553A4"/>
                </a:solidFill>
              </a:rPr>
              <a:t>vacation cabin, he or she must </a:t>
            </a:r>
          </a:p>
          <a:p>
            <a:pPr eaLnBrk="1" hangingPunct="1"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>
                <a:solidFill>
                  <a:srgbClr val="2553A4"/>
                </a:solidFill>
              </a:rPr>
              <a:t>have been </a:t>
            </a:r>
            <a:r>
              <a:rPr lang="en-US" sz="1800" dirty="0">
                <a:solidFill>
                  <a:srgbClr val="9F2785"/>
                </a:solidFill>
              </a:rPr>
              <a:t>separated</a:t>
            </a:r>
            <a:r>
              <a:rPr lang="en-US" sz="1800" dirty="0">
                <a:solidFill>
                  <a:srgbClr val="2553A4"/>
                </a:solidFill>
              </a:rPr>
              <a:t> from others. Putting Freddy</a:t>
            </a:r>
            <a:r>
              <a:rPr lang="en-US" dirty="0">
                <a:solidFill>
                  <a:srgbClr val="2553A4"/>
                </a:solidFill>
              </a:rPr>
              <a:t>’</a:t>
            </a:r>
            <a:r>
              <a:rPr lang="en-US" altLang="ja-JP" sz="1800" dirty="0">
                <a:solidFill>
                  <a:srgbClr val="2553A4"/>
                </a:solidFill>
              </a:rPr>
              <a:t>s</a:t>
            </a:r>
            <a:r>
              <a:rPr lang="en-US" sz="1800" dirty="0">
                <a:solidFill>
                  <a:srgbClr val="2553A4"/>
                </a:solidFill>
              </a:rPr>
              <a:t> desk in a far </a:t>
            </a:r>
          </a:p>
          <a:p>
            <a:pPr eaLnBrk="1" hangingPunct="1"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>
                <a:solidFill>
                  <a:srgbClr val="2553A4"/>
                </a:solidFill>
              </a:rPr>
              <a:t>corner would </a:t>
            </a:r>
            <a:r>
              <a:rPr lang="en-US" sz="1800" dirty="0">
                <a:solidFill>
                  <a:srgbClr val="9F2785"/>
                </a:solidFill>
              </a:rPr>
              <a:t>separate</a:t>
            </a:r>
            <a:r>
              <a:rPr lang="en-US" sz="1800" dirty="0">
                <a:solidFill>
                  <a:srgbClr val="2553A4"/>
                </a:solidFill>
              </a:rPr>
              <a:t> him from </a:t>
            </a:r>
          </a:p>
          <a:p>
            <a:pPr eaLnBrk="1" hangingPunct="1"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>
                <a:solidFill>
                  <a:srgbClr val="2553A4"/>
                </a:solidFill>
              </a:rPr>
              <a:t>the other students.   </a:t>
            </a:r>
            <a:endParaRPr lang="en-US" sz="1800" i="1" dirty="0">
              <a:solidFill>
                <a:srgbClr val="2553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1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4CAE7">
                <a:alpha val="1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63" y="340847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9531" y="1498133"/>
            <a:ext cx="7540411" cy="707886"/>
            <a:chOff x="779532" y="1619540"/>
            <a:chExt cx="7418316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A motorcycle offers no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refuge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in bad weather. If you have to ride in the rain, you’ll get soaked.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9532" y="2212433"/>
            <a:ext cx="7969948" cy="707886"/>
            <a:chOff x="779532" y="2333840"/>
            <a:chExt cx="7424609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My boyfriend and I first met when we took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refuge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in the same doorway during a sudden rain.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5606993" y="3033041"/>
            <a:ext cx="268378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Refuge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a shelter.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transportation.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a reason.  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1057" y="9344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8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refuge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noun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9" descr="pron 0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7" t="67159" r="15945" b="20303"/>
            <a:stretch>
              <a:fillRect/>
            </a:stretch>
          </p:blipFill>
          <p:spPr bwMode="auto">
            <a:xfrm>
              <a:off x="4160838" y="1554163"/>
              <a:ext cx="10795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refuge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5840095" y="1498228"/>
              <a:ext cx="365760" cy="36576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18814" y="2990088"/>
            <a:ext cx="4845950" cy="3474720"/>
            <a:chOff x="418814" y="2990088"/>
            <a:chExt cx="4845950" cy="3474720"/>
          </a:xfrm>
        </p:grpSpPr>
        <p:grpSp>
          <p:nvGrpSpPr>
            <p:cNvPr id="8" name="Group 7"/>
            <p:cNvGrpSpPr/>
            <p:nvPr/>
          </p:nvGrpSpPr>
          <p:grpSpPr>
            <a:xfrm>
              <a:off x="418814" y="3005987"/>
              <a:ext cx="4845950" cy="3454606"/>
              <a:chOff x="418814" y="3005987"/>
              <a:chExt cx="4845950" cy="345460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2983921" y="3005987"/>
                <a:ext cx="228084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An underground </a:t>
                </a:r>
              </a:p>
              <a:p>
                <a:r>
                  <a:rPr lang="en-US" b="1" dirty="0">
                    <a:solidFill>
                      <a:srgbClr val="2553A4"/>
                    </a:solidFill>
                    <a:latin typeface="Times New Roman"/>
                    <a:cs typeface="Times New Roman"/>
                  </a:rPr>
                  <a:t>refuge</a:t>
                </a:r>
                <a:r>
                  <a:rPr lang="en-US" dirty="0">
                    <a:solidFill>
                      <a:srgbClr val="2553A4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dirty="0">
                    <a:latin typeface="Times New Roman"/>
                    <a:cs typeface="Times New Roman"/>
                  </a:rPr>
                  <a:t>for safety </a:t>
                </a:r>
              </a:p>
              <a:p>
                <a:r>
                  <a:rPr lang="en-US" dirty="0">
                    <a:latin typeface="Times New Roman"/>
                    <a:cs typeface="Times New Roman"/>
                  </a:rPr>
                  <a:t>when a tornado strikes 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6200000">
                <a:off x="-513217" y="5297730"/>
                <a:ext cx="209489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Times New Roman"/>
                    <a:cs typeface="Times New Roman"/>
                  </a:rPr>
                  <a:t>Charles Powell via Wikimedia Commons </a:t>
                </a:r>
              </a:p>
            </p:txBody>
          </p:sp>
        </p:grpSp>
        <p:pic>
          <p:nvPicPr>
            <p:cNvPr id="3" name="Picture 2" descr="refuge 1 Charles Powell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68" y="2990088"/>
              <a:ext cx="2326173" cy="347472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3341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553A4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9200" y="1066800"/>
            <a:ext cx="67056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7000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BUILDING</a:t>
            </a:r>
            <a:r>
              <a:rPr lang="en-US" sz="4800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4800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000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VOCABULARY SKILLS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ＭＳ Ｐゴシック" pitchFamily="-112" charset="-128"/>
                <a:cs typeface="Times New Roman"/>
              </a:rPr>
              <a:t>Copyright © 2018 Townsend Press. All rights reserved.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3B6195-7A08-EF40-90D8-5A3EB2B20FCC}"/>
              </a:ext>
            </a:extLst>
          </p:cNvPr>
          <p:cNvGrpSpPr/>
          <p:nvPr/>
        </p:nvGrpSpPr>
        <p:grpSpPr>
          <a:xfrm>
            <a:off x="4192588" y="5573045"/>
            <a:ext cx="758825" cy="533400"/>
            <a:chOff x="5507863" y="5811932"/>
            <a:chExt cx="758825" cy="533400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08E5BCAF-FF2C-FB45-BCB3-CC6ABDD757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07863" y="5811932"/>
              <a:ext cx="758825" cy="533400"/>
            </a:xfrm>
            <a:prstGeom prst="roundRect">
              <a:avLst>
                <a:gd name="adj" fmla="val 16667"/>
              </a:avLst>
            </a:prstGeom>
            <a:solidFill>
              <a:srgbClr val="37619B"/>
            </a:solidFill>
            <a:ln w="76200">
              <a:solidFill>
                <a:srgbClr val="37619B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7937DD-7AAC-F242-83C0-0085E03A4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7202" y="5827045"/>
              <a:ext cx="714316" cy="50292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F8314C8-5FB3-4C47-A903-6EF564FA6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468" y="4479023"/>
            <a:ext cx="903064" cy="9144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2EF31C0B-B8FA-CB48-837D-4F639A460B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43200" y="3066200"/>
            <a:ext cx="3733800" cy="1828800"/>
          </a:xfrm>
        </p:spPr>
        <p:txBody>
          <a:bodyPr/>
          <a:lstStyle/>
          <a:p>
            <a:pPr eaLnBrk="1" hangingPunct="1"/>
            <a:r>
              <a:rPr lang="en-US" sz="1400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Fifth Edition</a:t>
            </a:r>
            <a:endParaRPr lang="en-US" sz="14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Eliza Comodromos</a:t>
            </a:r>
          </a:p>
          <a:p>
            <a:pPr eaLnBrk="1" hangingPunct="1"/>
            <a:r>
              <a:rPr lang="en-US" sz="2000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Paul Langan</a:t>
            </a:r>
            <a:endParaRPr lang="en-US" sz="24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3634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4CAE7">
                <a:alpha val="1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63" y="340847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9531" y="1498133"/>
            <a:ext cx="7540411" cy="707886"/>
            <a:chOff x="779532" y="1619540"/>
            <a:chExt cx="7418316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A motorcycle offers no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refuge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in bad weather. If you have to ride in the rain, you’ll get soaked.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9532" y="2212433"/>
            <a:ext cx="7969948" cy="707886"/>
            <a:chOff x="779532" y="2333840"/>
            <a:chExt cx="7424609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My boyfriend and I first met when we took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refuge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in the same doorway during a sudden rain.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5606993" y="3033041"/>
            <a:ext cx="268378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Refuge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00B400"/>
                </a:solidFill>
              </a:rPr>
              <a:t>A.</a:t>
            </a:r>
            <a:r>
              <a:rPr lang="en-US" sz="2000" dirty="0">
                <a:solidFill>
                  <a:srgbClr val="00B400"/>
                </a:solidFill>
              </a:rPr>
              <a:t> a shelter.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transportation.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a reason.  </a:t>
            </a:r>
          </a:p>
        </p:txBody>
      </p:sp>
      <p:pic>
        <p:nvPicPr>
          <p:cNvPr id="16" name="Picture 15" descr="dingbat check.png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7443" r="12425" b="-778"/>
          <a:stretch/>
        </p:blipFill>
        <p:spPr>
          <a:xfrm>
            <a:off x="7093198" y="3450031"/>
            <a:ext cx="228600" cy="274320"/>
          </a:xfrm>
          <a:prstGeom prst="rect">
            <a:avLst/>
          </a:prstGeom>
          <a:ln>
            <a:solidFill>
              <a:srgbClr val="00B400"/>
            </a:solidFill>
          </a:ln>
        </p:spPr>
      </p:pic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1057" y="9344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8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refuge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noun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9" descr="pron 0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7" t="67159" r="15945" b="20303"/>
            <a:stretch>
              <a:fillRect/>
            </a:stretch>
          </p:blipFill>
          <p:spPr bwMode="auto">
            <a:xfrm>
              <a:off x="4160838" y="1554163"/>
              <a:ext cx="10795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refuge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5840095" y="1498228"/>
              <a:ext cx="365760" cy="365760"/>
            </a:xfrm>
            <a:prstGeom prst="rect">
              <a:avLst/>
            </a:prstGeom>
          </p:spPr>
        </p:pic>
      </p:grp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4515682" y="4591607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>
                <a:solidFill>
                  <a:srgbClr val="2553A4"/>
                </a:solidFill>
              </a:rPr>
              <a:t>If you have no </a:t>
            </a:r>
            <a:r>
              <a:rPr lang="en-US" dirty="0">
                <a:solidFill>
                  <a:srgbClr val="9F2785"/>
                </a:solidFill>
              </a:rPr>
              <a:t>shelter</a:t>
            </a:r>
            <a:r>
              <a:rPr lang="en-US" dirty="0">
                <a:solidFill>
                  <a:srgbClr val="2553A4"/>
                </a:solidFill>
              </a:rPr>
              <a:t> from bad weather, you’</a:t>
            </a:r>
            <a:r>
              <a:rPr lang="en-US" altLang="ja-JP" dirty="0">
                <a:solidFill>
                  <a:srgbClr val="2553A4"/>
                </a:solidFill>
              </a:rPr>
              <a:t>ll</a:t>
            </a:r>
            <a:r>
              <a:rPr lang="en-US" dirty="0">
                <a:solidFill>
                  <a:srgbClr val="2553A4"/>
                </a:solidFill>
              </a:rPr>
              <a:t> get soaked when it rains. If the woman and the boyfriend were caught </a:t>
            </a:r>
          </a:p>
          <a:p>
            <a:pPr eaLnBrk="1" hangingPunct="1"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>
                <a:solidFill>
                  <a:srgbClr val="2553A4"/>
                </a:solidFill>
              </a:rPr>
              <a:t>in the rain, they would take </a:t>
            </a:r>
            <a:r>
              <a:rPr lang="en-US" dirty="0">
                <a:solidFill>
                  <a:srgbClr val="9F2785"/>
                </a:solidFill>
              </a:rPr>
              <a:t>shelter</a:t>
            </a:r>
            <a:r>
              <a:rPr lang="en-US" dirty="0">
                <a:solidFill>
                  <a:srgbClr val="2553A4"/>
                </a:solidFill>
              </a:rPr>
              <a:t> in a doorway.     </a:t>
            </a:r>
            <a:endParaRPr lang="en-US" i="1" dirty="0">
              <a:solidFill>
                <a:srgbClr val="2553A4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18814" y="2990088"/>
            <a:ext cx="4845950" cy="3474720"/>
            <a:chOff x="418814" y="2990088"/>
            <a:chExt cx="4845950" cy="3474720"/>
          </a:xfrm>
        </p:grpSpPr>
        <p:grpSp>
          <p:nvGrpSpPr>
            <p:cNvPr id="29" name="Group 28"/>
            <p:cNvGrpSpPr/>
            <p:nvPr/>
          </p:nvGrpSpPr>
          <p:grpSpPr>
            <a:xfrm>
              <a:off x="418814" y="3005987"/>
              <a:ext cx="4845950" cy="3454606"/>
              <a:chOff x="418814" y="3005987"/>
              <a:chExt cx="4845950" cy="3454606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2983921" y="3005987"/>
                <a:ext cx="228084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An underground </a:t>
                </a:r>
              </a:p>
              <a:p>
                <a:r>
                  <a:rPr lang="en-US" b="1" dirty="0">
                    <a:solidFill>
                      <a:srgbClr val="2553A4"/>
                    </a:solidFill>
                    <a:latin typeface="Times New Roman"/>
                    <a:cs typeface="Times New Roman"/>
                  </a:rPr>
                  <a:t>refuge</a:t>
                </a:r>
                <a:r>
                  <a:rPr lang="en-US" dirty="0">
                    <a:solidFill>
                      <a:srgbClr val="2553A4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dirty="0">
                    <a:latin typeface="Times New Roman"/>
                    <a:cs typeface="Times New Roman"/>
                  </a:rPr>
                  <a:t>for safety </a:t>
                </a:r>
              </a:p>
              <a:p>
                <a:r>
                  <a:rPr lang="en-US" dirty="0">
                    <a:latin typeface="Times New Roman"/>
                    <a:cs typeface="Times New Roman"/>
                  </a:rPr>
                  <a:t>when a tornado strikes 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-513217" y="5297730"/>
                <a:ext cx="209489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Times New Roman"/>
                    <a:cs typeface="Times New Roman"/>
                  </a:rPr>
                  <a:t>Charles Powell via Wikimedia Commons </a:t>
                </a:r>
              </a:p>
            </p:txBody>
          </p:sp>
        </p:grpSp>
        <p:pic>
          <p:nvPicPr>
            <p:cNvPr id="30" name="Picture 29" descr="refuge 1 Charles Powell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68" y="2990088"/>
              <a:ext cx="2326173" cy="347472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788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4CAE7">
                <a:alpha val="1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63" y="340847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9532" y="1526150"/>
            <a:ext cx="7418316" cy="707886"/>
            <a:chOff x="779532" y="1619540"/>
            <a:chExt cx="7418316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On their wedding anniversary, Lenny and Jean like to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reminisce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about their first date.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9532" y="2240450"/>
            <a:ext cx="7385775" cy="707886"/>
            <a:chOff x="779532" y="2333840"/>
            <a:chExt cx="7385775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3" y="2333840"/>
              <a:ext cx="70930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My father showed me his trophy and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reminisced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about his years as a star basketball player.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5514059" y="2966583"/>
            <a:ext cx="268378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Reminisce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remember.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forget.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ask.  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1057" y="9344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9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reminisce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verb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1" descr="ch 02 sl 19-20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8300" y="1576388"/>
              <a:ext cx="128587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reminisce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6004299" y="1493389"/>
              <a:ext cx="365760" cy="36576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06759" y="3063130"/>
            <a:ext cx="4222909" cy="3695994"/>
            <a:chOff x="222717" y="3091147"/>
            <a:chExt cx="4222909" cy="3695994"/>
          </a:xfrm>
        </p:grpSpPr>
        <p:sp>
          <p:nvSpPr>
            <p:cNvPr id="26" name="TextBox 25"/>
            <p:cNvSpPr txBox="1"/>
            <p:nvPr/>
          </p:nvSpPr>
          <p:spPr>
            <a:xfrm>
              <a:off x="819002" y="6140810"/>
              <a:ext cx="32752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/>
                  <a:cs typeface="Times New Roman"/>
                </a:rPr>
                <a:t>Two lifelong friends </a:t>
              </a:r>
              <a:r>
                <a:rPr lang="en-US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reminiscing</a:t>
              </a:r>
              <a:r>
                <a:rPr lang="en-US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</a:p>
            <a:p>
              <a:pPr algn="ctr"/>
              <a:r>
                <a:rPr lang="en-US" dirty="0">
                  <a:latin typeface="Times New Roman"/>
                  <a:cs typeface="Times New Roman"/>
                </a:rPr>
                <a:t>about their younger days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-1194902" y="4508766"/>
              <a:ext cx="306607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imes New Roman"/>
                  <a:cs typeface="Times New Roman"/>
                </a:rPr>
                <a:t>U.S. National Archives and Records via Wikimedia Commons  </a:t>
              </a:r>
            </a:p>
          </p:txBody>
        </p:sp>
        <p:pic>
          <p:nvPicPr>
            <p:cNvPr id="9" name="Picture 8" descr="reminisce 2 U.S. National Archives and Records Administration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48" y="3136157"/>
              <a:ext cx="3992078" cy="301752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0121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4CAE7">
                <a:alpha val="1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63" y="340847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9532" y="1526150"/>
            <a:ext cx="7418316" cy="707886"/>
            <a:chOff x="779532" y="1619540"/>
            <a:chExt cx="7418316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On their wedding anniversary, Lenny and Jean like to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reminisce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about their first date.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9532" y="2240450"/>
            <a:ext cx="7418317" cy="707886"/>
            <a:chOff x="779532" y="2333840"/>
            <a:chExt cx="7418317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3" y="2333840"/>
              <a:ext cx="71256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My father showed me his trophy and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reminisced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about his years as a star basketball player.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5514059" y="2966583"/>
            <a:ext cx="268378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Reminisce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00B400"/>
                </a:solidFill>
              </a:rPr>
              <a:t>A.</a:t>
            </a:r>
            <a:r>
              <a:rPr lang="en-US" sz="2000" dirty="0">
                <a:solidFill>
                  <a:srgbClr val="00B400"/>
                </a:solidFill>
              </a:rPr>
              <a:t> to remember.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forget.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ask.  </a:t>
            </a:r>
          </a:p>
        </p:txBody>
      </p:sp>
      <p:pic>
        <p:nvPicPr>
          <p:cNvPr id="16" name="Picture 15" descr="dingbat check.png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7443" r="12425" b="-778"/>
          <a:stretch/>
        </p:blipFill>
        <p:spPr>
          <a:xfrm>
            <a:off x="7457826" y="3383573"/>
            <a:ext cx="228600" cy="274320"/>
          </a:xfrm>
          <a:prstGeom prst="rect">
            <a:avLst/>
          </a:prstGeom>
          <a:ln>
            <a:solidFill>
              <a:srgbClr val="00B400"/>
            </a:solidFill>
          </a:ln>
        </p:spPr>
      </p:pic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1057" y="9344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9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reminisce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verb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1" descr="ch 02 sl 19-20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8300" y="1576388"/>
              <a:ext cx="128587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reminisce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6004299" y="1493389"/>
              <a:ext cx="365760" cy="365760"/>
            </a:xfrm>
            <a:prstGeom prst="rect">
              <a:avLst/>
            </a:prstGeom>
          </p:spPr>
        </p:pic>
      </p:grp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4730748" y="4425210"/>
            <a:ext cx="429768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>
                <a:solidFill>
                  <a:srgbClr val="2553A4"/>
                </a:solidFill>
              </a:rPr>
              <a:t>If it is their wedding anniversary, Lenny and Jean would be </a:t>
            </a:r>
            <a:r>
              <a:rPr lang="en-US" sz="1800" dirty="0">
                <a:solidFill>
                  <a:srgbClr val="9F2785"/>
                </a:solidFill>
              </a:rPr>
              <a:t>remembering</a:t>
            </a:r>
            <a:r>
              <a:rPr lang="en-US" sz="1800" dirty="0">
                <a:solidFill>
                  <a:srgbClr val="2553A4"/>
                </a:solidFill>
              </a:rPr>
              <a:t> their first date. The father won the trophy in the past, so he would be </a:t>
            </a:r>
            <a:r>
              <a:rPr lang="en-US" sz="1800" dirty="0">
                <a:solidFill>
                  <a:srgbClr val="9F2785"/>
                </a:solidFill>
              </a:rPr>
              <a:t>remembering</a:t>
            </a:r>
            <a:r>
              <a:rPr lang="en-US" sz="1800" dirty="0">
                <a:solidFill>
                  <a:srgbClr val="2553A4"/>
                </a:solidFill>
              </a:rPr>
              <a:t> the years when he was a star basketball player.  </a:t>
            </a:r>
            <a:endParaRPr lang="en-US" sz="1800" i="1" dirty="0">
              <a:solidFill>
                <a:srgbClr val="2553A4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06759" y="3063130"/>
            <a:ext cx="4222909" cy="3695994"/>
            <a:chOff x="222717" y="3091147"/>
            <a:chExt cx="4222909" cy="3695994"/>
          </a:xfrm>
        </p:grpSpPr>
        <p:sp>
          <p:nvSpPr>
            <p:cNvPr id="29" name="TextBox 28"/>
            <p:cNvSpPr txBox="1"/>
            <p:nvPr/>
          </p:nvSpPr>
          <p:spPr>
            <a:xfrm>
              <a:off x="819002" y="6140810"/>
              <a:ext cx="32752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/>
                  <a:cs typeface="Times New Roman"/>
                </a:rPr>
                <a:t>Two lifelong friends </a:t>
              </a:r>
              <a:r>
                <a:rPr lang="en-US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reminiscing</a:t>
              </a:r>
              <a:r>
                <a:rPr lang="en-US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</a:p>
            <a:p>
              <a:pPr algn="ctr"/>
              <a:r>
                <a:rPr lang="en-US" dirty="0">
                  <a:latin typeface="Times New Roman"/>
                  <a:cs typeface="Times New Roman"/>
                </a:rPr>
                <a:t>about their younger days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-1194902" y="4508766"/>
              <a:ext cx="306607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imes New Roman"/>
                  <a:cs typeface="Times New Roman"/>
                </a:rPr>
                <a:t>U.S. National Archives and Records via Wikimedia Commons  </a:t>
              </a:r>
            </a:p>
          </p:txBody>
        </p:sp>
        <p:pic>
          <p:nvPicPr>
            <p:cNvPr id="31" name="Picture 30" descr="reminisce 2 U.S. National Archives and Records Administration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48" y="3136157"/>
              <a:ext cx="3992078" cy="301752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1442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4CAE7">
                <a:alpha val="1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63" y="340847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9532" y="1516811"/>
            <a:ext cx="7727166" cy="707886"/>
            <a:chOff x="779532" y="1619540"/>
            <a:chExt cx="7727166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4407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Skyscrapers make for tightly packed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urban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populations. For example, some 25,000 people visit the Willis Tower in Chicago every day.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9532" y="2184416"/>
            <a:ext cx="7727166" cy="707886"/>
            <a:chOff x="779532" y="2333840"/>
            <a:chExt cx="7727166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4344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Gladys likes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urban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living because she grew up in the city, but Emilio, who grew up on a farm, prefers country life.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5589465" y="3041726"/>
            <a:ext cx="268378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Urban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country.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city.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national.  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1057" y="9344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10</a:t>
              </a:r>
              <a:r>
                <a:rPr lang="en-US" sz="2400" dirty="0"/>
                <a:t> </a:t>
              </a:r>
              <a:r>
                <a:rPr lang="en-US" sz="2400" b="1" dirty="0">
                  <a:solidFill>
                    <a:srgbClr val="2553A4"/>
                  </a:solidFill>
                </a:rPr>
                <a:t>urban 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adjective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11" descr="pron 0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7" t="87462" r="20853"/>
            <a:stretch>
              <a:fillRect/>
            </a:stretch>
          </p:blipFill>
          <p:spPr bwMode="auto">
            <a:xfrm>
              <a:off x="4160838" y="1544638"/>
              <a:ext cx="915987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urban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5657215" y="1505903"/>
              <a:ext cx="365760" cy="36576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44108" y="3032387"/>
            <a:ext cx="4407417" cy="3594177"/>
            <a:chOff x="344108" y="2976353"/>
            <a:chExt cx="4407417" cy="3594177"/>
          </a:xfrm>
        </p:grpSpPr>
        <p:sp>
          <p:nvSpPr>
            <p:cNvPr id="25" name="TextBox 24"/>
            <p:cNvSpPr txBox="1"/>
            <p:nvPr/>
          </p:nvSpPr>
          <p:spPr>
            <a:xfrm>
              <a:off x="3066448" y="3148262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/>
                  <a:cs typeface="Times New Roman"/>
                </a:rPr>
                <a:t>An </a:t>
              </a:r>
              <a:r>
                <a:rPr lang="en-US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urban </a:t>
              </a:r>
              <a:r>
                <a:rPr lang="en-US" dirty="0">
                  <a:latin typeface="Times New Roman"/>
                  <a:cs typeface="Times New Roman"/>
                </a:rPr>
                <a:t>street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-62690" y="5932901"/>
              <a:ext cx="104442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imes New Roman"/>
                  <a:cs typeface="Times New Roman"/>
                </a:rPr>
                <a:t>© Townsend Press</a:t>
              </a:r>
            </a:p>
          </p:txBody>
        </p:sp>
        <p:pic>
          <p:nvPicPr>
            <p:cNvPr id="7" name="Picture 6" descr="urban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39" y="2976353"/>
              <a:ext cx="2491509" cy="356616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6260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4CAE7">
                <a:alpha val="1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63" y="340847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9532" y="1516811"/>
            <a:ext cx="7727166" cy="707886"/>
            <a:chOff x="779532" y="1619540"/>
            <a:chExt cx="7727166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4407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Skyscrapers make for tightly packed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urban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populations. For example, some 25,000 people visit the Willis Tower in Chicago every day.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9532" y="2184416"/>
            <a:ext cx="7727166" cy="707886"/>
            <a:chOff x="779532" y="2333840"/>
            <a:chExt cx="7727166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4344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Gladys likes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urban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living because she grew up in the city, but Emilio, who grew up on a farm, prefers country life.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5589465" y="3041726"/>
            <a:ext cx="268378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Urban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country.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00B400"/>
                </a:solidFill>
              </a:rPr>
              <a:t>B.</a:t>
            </a:r>
            <a:r>
              <a:rPr lang="en-US" sz="2000" dirty="0">
                <a:solidFill>
                  <a:srgbClr val="00B400"/>
                </a:solidFill>
              </a:rPr>
              <a:t> city.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national.  </a:t>
            </a:r>
          </a:p>
        </p:txBody>
      </p:sp>
      <p:pic>
        <p:nvPicPr>
          <p:cNvPr id="17" name="Picture 16" descr="dingbat check.png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7443" r="12425" b="-778"/>
          <a:stretch/>
        </p:blipFill>
        <p:spPr>
          <a:xfrm>
            <a:off x="6534434" y="3793771"/>
            <a:ext cx="228600" cy="274320"/>
          </a:xfrm>
          <a:prstGeom prst="rect">
            <a:avLst/>
          </a:prstGeom>
          <a:ln>
            <a:solidFill>
              <a:srgbClr val="00B400"/>
            </a:solidFill>
          </a:ln>
        </p:spPr>
      </p:pic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1057" y="9344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10</a:t>
              </a:r>
              <a:r>
                <a:rPr lang="en-US" sz="2400" dirty="0"/>
                <a:t> </a:t>
              </a:r>
              <a:r>
                <a:rPr lang="en-US" sz="2400" b="1" dirty="0">
                  <a:solidFill>
                    <a:srgbClr val="2553A4"/>
                  </a:solidFill>
                </a:rPr>
                <a:t>urban 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adjective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11" descr="pron 0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7" t="87462" r="20853"/>
            <a:stretch>
              <a:fillRect/>
            </a:stretch>
          </p:blipFill>
          <p:spPr bwMode="auto">
            <a:xfrm>
              <a:off x="4160838" y="1544638"/>
              <a:ext cx="915987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urban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5657215" y="1505903"/>
              <a:ext cx="365760" cy="36576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44108" y="3032387"/>
            <a:ext cx="4407417" cy="3594177"/>
            <a:chOff x="344108" y="2976353"/>
            <a:chExt cx="4407417" cy="3594177"/>
          </a:xfrm>
        </p:grpSpPr>
        <p:sp>
          <p:nvSpPr>
            <p:cNvPr id="25" name="TextBox 24"/>
            <p:cNvSpPr txBox="1"/>
            <p:nvPr/>
          </p:nvSpPr>
          <p:spPr>
            <a:xfrm>
              <a:off x="3066448" y="3148262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/>
                  <a:cs typeface="Times New Roman"/>
                </a:rPr>
                <a:t>An </a:t>
              </a:r>
              <a:r>
                <a:rPr lang="en-US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urban </a:t>
              </a:r>
              <a:r>
                <a:rPr lang="en-US" dirty="0">
                  <a:latin typeface="Times New Roman"/>
                  <a:cs typeface="Times New Roman"/>
                </a:rPr>
                <a:t>street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-62690" y="5932901"/>
              <a:ext cx="104442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imes New Roman"/>
                  <a:cs typeface="Times New Roman"/>
                </a:rPr>
                <a:t>© Townsend Press</a:t>
              </a:r>
            </a:p>
          </p:txBody>
        </p:sp>
        <p:pic>
          <p:nvPicPr>
            <p:cNvPr id="7" name="Picture 6" descr="urban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39" y="2976353"/>
              <a:ext cx="2491509" cy="356616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025370" y="4646987"/>
            <a:ext cx="3429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>
                <a:solidFill>
                  <a:srgbClr val="2553A4"/>
                </a:solidFill>
              </a:rPr>
              <a:t>Skyscrapers are built in </a:t>
            </a:r>
            <a:r>
              <a:rPr lang="en-US" sz="1800" dirty="0">
                <a:solidFill>
                  <a:srgbClr val="9F2785"/>
                </a:solidFill>
              </a:rPr>
              <a:t>cities</a:t>
            </a:r>
            <a:r>
              <a:rPr lang="en-US" sz="1800" dirty="0">
                <a:solidFill>
                  <a:srgbClr val="2553A4"/>
                </a:solidFill>
              </a:rPr>
              <a:t>. In the second sentence, </a:t>
            </a:r>
            <a:r>
              <a:rPr lang="en-US" sz="1800" dirty="0">
                <a:solidFill>
                  <a:srgbClr val="9F2785"/>
                </a:solidFill>
              </a:rPr>
              <a:t>city</a:t>
            </a:r>
            <a:r>
              <a:rPr lang="en-US" sz="1800" dirty="0">
                <a:solidFill>
                  <a:srgbClr val="2553A4"/>
                </a:solidFill>
              </a:rPr>
              <a:t> living is contrasted with </a:t>
            </a:r>
          </a:p>
          <a:p>
            <a:pPr eaLnBrk="1" hangingPunct="1"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>
                <a:solidFill>
                  <a:srgbClr val="2553A4"/>
                </a:solidFill>
              </a:rPr>
              <a:t>country life.   </a:t>
            </a:r>
            <a:endParaRPr lang="en-US" sz="1800" i="1" dirty="0">
              <a:solidFill>
                <a:srgbClr val="2553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1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4CAE7">
                <a:alpha val="1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04088"/>
            <a:ext cx="9162288" cy="1088136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62288" cy="70408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-15028"/>
            <a:ext cx="7772400" cy="707886"/>
          </a:xfrm>
        </p:spPr>
        <p:txBody>
          <a:bodyPr>
            <a:spAutoFit/>
          </a:bodyPr>
          <a:lstStyle/>
          <a:p>
            <a:pPr algn="l" eaLnBrk="1" hangingPunct="1"/>
            <a:r>
              <a:rPr lang="en-US" sz="4000" b="1" dirty="0">
                <a:solidFill>
                  <a:srgbClr val="C4CAE7"/>
                </a:solidFill>
                <a:latin typeface="+mn-lt"/>
                <a:ea typeface="ＭＳ Ｐゴシック" charset="0"/>
                <a:cs typeface="ＭＳ Ｐゴシック" charset="0"/>
              </a:rPr>
              <a:t>Unit One</a:t>
            </a:r>
            <a:endParaRPr lang="en-US" sz="4000" dirty="0">
              <a:solidFill>
                <a:srgbClr val="C4CAE7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5448" y="761335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algn="l" eaLnBrk="1" hangingPunct="1"/>
            <a:r>
              <a:rPr lang="en-US" sz="4800" b="1" dirty="0">
                <a:solidFill>
                  <a:srgbClr val="9F2785"/>
                </a:solidFill>
                <a:latin typeface="+mn-lt"/>
                <a:ea typeface="ＭＳ Ｐゴシック" charset="0"/>
                <a:cs typeface="ＭＳ Ｐゴシック" charset="0"/>
              </a:rPr>
              <a:t>Chapter 2</a:t>
            </a:r>
            <a:endParaRPr lang="en-US" sz="4800" dirty="0">
              <a:solidFill>
                <a:srgbClr val="9F2785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01522" y="3138996"/>
            <a:ext cx="3110874" cy="523220"/>
            <a:chOff x="1501522" y="3138996"/>
            <a:chExt cx="3110874" cy="523220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1501522" y="3348354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1869196" y="3138996"/>
              <a:ext cx="2743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1588" algn="l" eaLnBrk="1" hangingPunct="1">
                <a:spcBef>
                  <a:spcPct val="0"/>
                </a:spcBef>
                <a:spcAft>
                  <a:spcPct val="50000"/>
                </a:spcAft>
                <a:tabLst>
                  <a:tab pos="568325" algn="l"/>
                  <a:tab pos="4119563" algn="l"/>
                  <a:tab pos="4460875" algn="l"/>
                </a:tabLst>
              </a:pPr>
              <a:r>
                <a:rPr lang="en-US" sz="2800" dirty="0">
                  <a:latin typeface="Tahoma" charset="0"/>
                  <a:ea typeface="ＭＳ Ｐゴシック" charset="0"/>
                  <a:cs typeface="ＭＳ Ｐゴシック" charset="0"/>
                </a:rPr>
                <a:t>erratic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96576" y="3763392"/>
            <a:ext cx="3115820" cy="523220"/>
            <a:chOff x="1496576" y="3763392"/>
            <a:chExt cx="3115820" cy="523220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496576" y="398398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1869196" y="3763392"/>
              <a:ext cx="2743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1588" algn="l" eaLnBrk="1" hangingPunct="1">
                <a:spcBef>
                  <a:spcPct val="0"/>
                </a:spcBef>
                <a:spcAft>
                  <a:spcPct val="50000"/>
                </a:spcAft>
                <a:tabLst>
                  <a:tab pos="568325" algn="l"/>
                  <a:tab pos="4119563" algn="l"/>
                  <a:tab pos="4460875" algn="l"/>
                </a:tabLst>
              </a:pPr>
              <a:r>
                <a:rPr lang="en-US" sz="2800" dirty="0">
                  <a:latin typeface="Tahoma" charset="0"/>
                  <a:ea typeface="ＭＳ Ｐゴシック" charset="0"/>
                  <a:cs typeface="ＭＳ Ｐゴシック" charset="0"/>
                </a:rPr>
                <a:t>extensive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491630" y="4399026"/>
            <a:ext cx="3120766" cy="523220"/>
            <a:chOff x="1491630" y="4399026"/>
            <a:chExt cx="3120766" cy="523220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1491630" y="4608384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1869196" y="4399026"/>
              <a:ext cx="2743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1588" algn="l" eaLnBrk="1" hangingPunct="1">
                <a:spcBef>
                  <a:spcPct val="0"/>
                </a:spcBef>
                <a:spcAft>
                  <a:spcPct val="50000"/>
                </a:spcAft>
                <a:tabLst>
                  <a:tab pos="568325" algn="l"/>
                  <a:tab pos="4119563" algn="l"/>
                  <a:tab pos="4460875" algn="l"/>
                </a:tabLst>
              </a:pPr>
              <a:r>
                <a:rPr lang="en-US" sz="2800" dirty="0">
                  <a:latin typeface="Tahoma" charset="0"/>
                  <a:ea typeface="ＭＳ Ｐゴシック" charset="0"/>
                  <a:cs typeface="ＭＳ Ｐゴシック" charset="0"/>
                </a:rPr>
                <a:t>forfeit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86684" y="5034660"/>
            <a:ext cx="3125712" cy="523220"/>
            <a:chOff x="1486684" y="5034660"/>
            <a:chExt cx="3125712" cy="523220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486684" y="523278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1869196" y="5034660"/>
              <a:ext cx="2743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1588" algn="l" eaLnBrk="1" hangingPunct="1">
                <a:spcBef>
                  <a:spcPct val="0"/>
                </a:spcBef>
                <a:spcAft>
                  <a:spcPct val="50000"/>
                </a:spcAft>
                <a:tabLst>
                  <a:tab pos="568325" algn="l"/>
                  <a:tab pos="4119563" algn="l"/>
                  <a:tab pos="4460875" algn="l"/>
                </a:tabLst>
              </a:pPr>
              <a:r>
                <a:rPr lang="en-US" sz="2800" dirty="0">
                  <a:latin typeface="Tahoma" charset="0"/>
                  <a:ea typeface="ＭＳ Ｐゴシック" charset="0"/>
                  <a:cs typeface="ＭＳ Ｐゴシック" charset="0"/>
                </a:rPr>
                <a:t>fortify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06468" y="2523744"/>
            <a:ext cx="3105928" cy="523220"/>
            <a:chOff x="1506468" y="2523744"/>
            <a:chExt cx="3105928" cy="523220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506468" y="271272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21" name="Rectangle 3"/>
            <p:cNvSpPr txBox="1">
              <a:spLocks noChangeArrowheads="1"/>
            </p:cNvSpPr>
            <p:nvPr/>
          </p:nvSpPr>
          <p:spPr bwMode="auto">
            <a:xfrm>
              <a:off x="1869196" y="2523744"/>
              <a:ext cx="2743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1588" algn="l" eaLnBrk="1" hangingPunct="1">
                <a:spcBef>
                  <a:spcPct val="0"/>
                </a:spcBef>
                <a:spcAft>
                  <a:spcPct val="50000"/>
                </a:spcAft>
                <a:tabLst>
                  <a:tab pos="568325" algn="l"/>
                  <a:tab pos="4119563" algn="l"/>
                  <a:tab pos="4460875" algn="l"/>
                </a:tabLst>
              </a:pPr>
              <a:r>
                <a:rPr lang="en-US" sz="2800" dirty="0">
                  <a:latin typeface="Tahoma" charset="0"/>
                  <a:ea typeface="ＭＳ Ｐゴシック" charset="0"/>
                  <a:cs typeface="ＭＳ Ｐゴシック" charset="0"/>
                </a:rPr>
                <a:t>dialogue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98102" y="3138996"/>
            <a:ext cx="3110874" cy="523220"/>
            <a:chOff x="4998102" y="3138996"/>
            <a:chExt cx="3110874" cy="523220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4998102" y="3348354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25" name="Rectangle 3"/>
            <p:cNvSpPr txBox="1">
              <a:spLocks noChangeArrowheads="1"/>
            </p:cNvSpPr>
            <p:nvPr/>
          </p:nvSpPr>
          <p:spPr bwMode="auto">
            <a:xfrm>
              <a:off x="5365776" y="3138996"/>
              <a:ext cx="2743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1588" algn="l" eaLnBrk="1" hangingPunct="1">
                <a:spcBef>
                  <a:spcPct val="0"/>
                </a:spcBef>
                <a:spcAft>
                  <a:spcPct val="50000"/>
                </a:spcAft>
                <a:tabLst>
                  <a:tab pos="568325" algn="l"/>
                  <a:tab pos="4119563" algn="l"/>
                  <a:tab pos="4460875" algn="l"/>
                </a:tabLst>
              </a:pPr>
              <a:r>
                <a:rPr lang="en-US" sz="2800" dirty="0">
                  <a:latin typeface="Tahoma" charset="0"/>
                  <a:ea typeface="ＭＳ Ｐゴシック" charset="0"/>
                  <a:cs typeface="ＭＳ Ｐゴシック" charset="0"/>
                </a:rPr>
                <a:t>isolate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93156" y="3763392"/>
            <a:ext cx="3115820" cy="523220"/>
            <a:chOff x="4993156" y="3763392"/>
            <a:chExt cx="3115820" cy="523220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4993156" y="398398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5365776" y="3763392"/>
              <a:ext cx="2743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1588" algn="l" eaLnBrk="1" hangingPunct="1">
                <a:spcBef>
                  <a:spcPct val="0"/>
                </a:spcBef>
                <a:spcAft>
                  <a:spcPct val="50000"/>
                </a:spcAft>
                <a:tabLst>
                  <a:tab pos="568325" algn="l"/>
                  <a:tab pos="4119563" algn="l"/>
                  <a:tab pos="4460875" algn="l"/>
                </a:tabLst>
              </a:pPr>
              <a:r>
                <a:rPr lang="en-US" sz="2800" dirty="0">
                  <a:latin typeface="Tahoma" charset="0"/>
                  <a:ea typeface="ＭＳ Ｐゴシック" charset="0"/>
                  <a:cs typeface="ＭＳ Ｐゴシック" charset="0"/>
                </a:rPr>
                <a:t>refuge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88210" y="4399026"/>
            <a:ext cx="3120766" cy="523220"/>
            <a:chOff x="4988210" y="4399026"/>
            <a:chExt cx="3120766" cy="523220"/>
          </a:xfrm>
        </p:grpSpPr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4988210" y="4608384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5365776" y="4399026"/>
              <a:ext cx="2743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1588" algn="l" eaLnBrk="1" hangingPunct="1">
                <a:spcBef>
                  <a:spcPct val="0"/>
                </a:spcBef>
                <a:spcAft>
                  <a:spcPct val="50000"/>
                </a:spcAft>
                <a:tabLst>
                  <a:tab pos="568325" algn="l"/>
                  <a:tab pos="4119563" algn="l"/>
                  <a:tab pos="4460875" algn="l"/>
                </a:tabLst>
              </a:pPr>
              <a:r>
                <a:rPr lang="en-US" sz="2800" dirty="0">
                  <a:latin typeface="Tahoma" charset="0"/>
                  <a:ea typeface="ＭＳ Ｐゴシック" charset="0"/>
                  <a:cs typeface="ＭＳ Ｐゴシック" charset="0"/>
                </a:rPr>
                <a:t>reminisce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983264" y="4971170"/>
            <a:ext cx="3125712" cy="523220"/>
            <a:chOff x="4983264" y="4971170"/>
            <a:chExt cx="3125712" cy="523220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4983264" y="51692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5365776" y="4971170"/>
              <a:ext cx="2743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1588" algn="l" eaLnBrk="1" hangingPunct="1">
                <a:spcBef>
                  <a:spcPct val="0"/>
                </a:spcBef>
                <a:spcAft>
                  <a:spcPct val="50000"/>
                </a:spcAft>
                <a:tabLst>
                  <a:tab pos="568325" algn="l"/>
                  <a:tab pos="4119563" algn="l"/>
                  <a:tab pos="4460875" algn="l"/>
                </a:tabLst>
              </a:pPr>
              <a:r>
                <a:rPr lang="en-US" sz="2800" dirty="0">
                  <a:latin typeface="Tahoma" charset="0"/>
                  <a:ea typeface="ＭＳ Ｐゴシック" charset="0"/>
                  <a:cs typeface="ＭＳ Ｐゴシック" charset="0"/>
                </a:rPr>
                <a:t>urban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003048" y="2523744"/>
            <a:ext cx="3105928" cy="523220"/>
            <a:chOff x="5003048" y="2523744"/>
            <a:chExt cx="3105928" cy="523220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003048" y="271272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5365776" y="2523744"/>
              <a:ext cx="2743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1588" algn="l" eaLnBrk="1" hangingPunct="1">
                <a:spcBef>
                  <a:spcPct val="0"/>
                </a:spcBef>
                <a:spcAft>
                  <a:spcPct val="50000"/>
                </a:spcAft>
                <a:tabLst>
                  <a:tab pos="568325" algn="l"/>
                  <a:tab pos="4119563" algn="l"/>
                  <a:tab pos="4460875" algn="l"/>
                </a:tabLst>
              </a:pPr>
              <a:r>
                <a:rPr lang="en-US" sz="2800" dirty="0">
                  <a:latin typeface="Tahoma" charset="0"/>
                  <a:ea typeface="ＭＳ Ｐゴシック" charset="0"/>
                  <a:cs typeface="ＭＳ Ｐゴシック" charset="0"/>
                </a:rPr>
                <a:t>illuminate</a:t>
              </a:r>
            </a:p>
          </p:txBody>
        </p:sp>
      </p:grpSp>
      <p:sp>
        <p:nvSpPr>
          <p:cNvPr id="4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85A12B31-C7D5-4C45-BDF5-F34356B7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969" y="794902"/>
            <a:ext cx="903064" cy="9144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09472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4CAE7">
                <a:alpha val="1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76185" y="1627664"/>
            <a:ext cx="8019557" cy="0"/>
          </a:xfrm>
          <a:prstGeom prst="line">
            <a:avLst/>
          </a:prstGeom>
          <a:ln>
            <a:solidFill>
              <a:srgbClr val="9F27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0118" y="1056600"/>
            <a:ext cx="5296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91057" y="9344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2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310972791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4CAE7">
                <a:alpha val="1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63" y="340847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9532" y="1540709"/>
            <a:ext cx="7514882" cy="707886"/>
            <a:chOff x="779532" y="1619540"/>
            <a:chExt cx="7514882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228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 movie was shown with English subtitles because all its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dialogue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was in French.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9532" y="2211214"/>
            <a:ext cx="7983468" cy="707886"/>
            <a:chOff x="779532" y="2333840"/>
            <a:chExt cx="7983468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6907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At the PTA meeting last night, a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dialogue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between parents and the faculty helped to clear up some differences between them.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5651062" y="3431433"/>
            <a:ext cx="246185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Dialogue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a title.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a talk.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an action.  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93862" y="2849321"/>
            <a:ext cx="347472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sz="1800" dirty="0">
                <a:solidFill>
                  <a:srgbClr val="B41A2D"/>
                </a:solidFill>
              </a:rPr>
              <a:t>Choose the meaning closest </a:t>
            </a:r>
          </a:p>
          <a:p>
            <a:pPr eaLnBrk="1" hangingPunct="1">
              <a:buClr>
                <a:schemeClr val="tx1"/>
              </a:buClr>
            </a:pPr>
            <a:r>
              <a:rPr lang="en-US" sz="1800" dirty="0">
                <a:solidFill>
                  <a:srgbClr val="B41A2D"/>
                </a:solidFill>
              </a:rPr>
              <a:t>to that of the </a:t>
            </a:r>
            <a:r>
              <a:rPr lang="en-US" sz="1800" b="1" dirty="0">
                <a:solidFill>
                  <a:srgbClr val="B41A2D"/>
                </a:solidFill>
              </a:rPr>
              <a:t>boldfaced</a:t>
            </a:r>
            <a:r>
              <a:rPr lang="en-US" sz="1800" dirty="0">
                <a:solidFill>
                  <a:srgbClr val="B41A2D"/>
                </a:solidFill>
              </a:rPr>
              <a:t> word. 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1057" y="9344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587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1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dialog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noun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5" name="Picture 10" descr="pron 0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4" r="66235" b="82777"/>
            <a:stretch>
              <a:fillRect/>
            </a:stretch>
          </p:blipFill>
          <p:spPr bwMode="auto">
            <a:xfrm>
              <a:off x="4178300" y="1554163"/>
              <a:ext cx="112077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dialog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5777186" y="1505827"/>
              <a:ext cx="365760" cy="36576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67996" y="3298190"/>
            <a:ext cx="4226896" cy="3311915"/>
            <a:chOff x="364345" y="3341985"/>
            <a:chExt cx="4226896" cy="3311915"/>
          </a:xfrm>
        </p:grpSpPr>
        <p:sp>
          <p:nvSpPr>
            <p:cNvPr id="26" name="TextBox 25"/>
            <p:cNvSpPr txBox="1"/>
            <p:nvPr/>
          </p:nvSpPr>
          <p:spPr>
            <a:xfrm>
              <a:off x="1143535" y="6284568"/>
              <a:ext cx="2941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/>
                  <a:cs typeface="Times New Roman"/>
                </a:rPr>
                <a:t>Neighbors having a </a:t>
              </a:r>
              <a:r>
                <a:rPr lang="en-US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dialogue</a:t>
              </a:r>
              <a:r>
                <a:rPr lang="en-US" dirty="0">
                  <a:latin typeface="Times New Roman"/>
                  <a:cs typeface="Times New Roman"/>
                </a:rPr>
                <a:t>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-696202" y="5020903"/>
              <a:ext cx="23519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imes New Roman"/>
                  <a:cs typeface="Times New Roman"/>
                </a:rPr>
                <a:t>Genaroperezcamara via Wikimedia Commons </a:t>
              </a:r>
            </a:p>
          </p:txBody>
        </p:sp>
        <p:pic>
          <p:nvPicPr>
            <p:cNvPr id="7" name="Picture 6" descr="dialog 1 Genaroperezcamara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77" y="3341985"/>
              <a:ext cx="3996064" cy="292608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910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4CAE7">
                <a:alpha val="1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63" y="340847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9532" y="1540709"/>
            <a:ext cx="7514882" cy="707886"/>
            <a:chOff x="779532" y="1619540"/>
            <a:chExt cx="7514882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228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 movie was shown with English subtitles because all its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dialogue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was in French.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9532" y="2211214"/>
            <a:ext cx="7983468" cy="707886"/>
            <a:chOff x="779532" y="2333840"/>
            <a:chExt cx="7983468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6907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At the PTA meeting last night, a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dialogue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between parents and the faculty helped to clear up some differences between them.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5651062" y="3431433"/>
            <a:ext cx="246185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Dialogue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a title.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00B400"/>
                </a:solidFill>
              </a:rPr>
              <a:t>B.</a:t>
            </a:r>
            <a:r>
              <a:rPr lang="en-US" sz="2000" dirty="0">
                <a:solidFill>
                  <a:srgbClr val="00B400"/>
                </a:solidFill>
              </a:rPr>
              <a:t> a talk.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an action.  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1057" y="9344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587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1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dialog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noun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5" name="Picture 10" descr="pron 0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4" r="66235" b="82777"/>
            <a:stretch>
              <a:fillRect/>
            </a:stretch>
          </p:blipFill>
          <p:spPr bwMode="auto">
            <a:xfrm>
              <a:off x="4178300" y="1554163"/>
              <a:ext cx="112077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dialog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5777186" y="1505827"/>
              <a:ext cx="365760" cy="36576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67996" y="3298190"/>
            <a:ext cx="4226896" cy="3311915"/>
            <a:chOff x="364345" y="3341985"/>
            <a:chExt cx="4226896" cy="3311915"/>
          </a:xfrm>
        </p:grpSpPr>
        <p:sp>
          <p:nvSpPr>
            <p:cNvPr id="26" name="TextBox 25"/>
            <p:cNvSpPr txBox="1"/>
            <p:nvPr/>
          </p:nvSpPr>
          <p:spPr>
            <a:xfrm>
              <a:off x="1143535" y="6284568"/>
              <a:ext cx="2941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/>
                  <a:cs typeface="Times New Roman"/>
                </a:rPr>
                <a:t>Neighbors having a </a:t>
              </a:r>
              <a:r>
                <a:rPr lang="en-US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dialogue</a:t>
              </a:r>
              <a:r>
                <a:rPr lang="en-US" dirty="0">
                  <a:latin typeface="Times New Roman"/>
                  <a:cs typeface="Times New Roman"/>
                </a:rPr>
                <a:t>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-696202" y="5020903"/>
              <a:ext cx="23519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imes New Roman"/>
                  <a:cs typeface="Times New Roman"/>
                </a:rPr>
                <a:t>Genaroperezcamara via Wikimedia Commons </a:t>
              </a:r>
            </a:p>
          </p:txBody>
        </p:sp>
        <p:pic>
          <p:nvPicPr>
            <p:cNvPr id="7" name="Picture 6" descr="dialog 1 Genaroperezcamara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77" y="3341985"/>
              <a:ext cx="3996064" cy="292608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  <p:pic>
        <p:nvPicPr>
          <p:cNvPr id="28" name="Picture 27" descr="dingbat check.png"/>
          <p:cNvPicPr preferRelativeResize="0"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7443" r="12425" b="-778"/>
          <a:stretch/>
        </p:blipFill>
        <p:spPr>
          <a:xfrm>
            <a:off x="6746612" y="4174638"/>
            <a:ext cx="228600" cy="274320"/>
          </a:xfrm>
          <a:prstGeom prst="rect">
            <a:avLst/>
          </a:prstGeom>
          <a:ln>
            <a:solidFill>
              <a:srgbClr val="00B400"/>
            </a:solidFill>
          </a:ln>
        </p:spPr>
      </p:pic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4789214" y="4875730"/>
            <a:ext cx="429768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/>
          <a:p>
            <a:pPr eaLnBrk="1" hangingPunct="1"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>
                <a:solidFill>
                  <a:srgbClr val="2553A4"/>
                </a:solidFill>
              </a:rPr>
              <a:t>If the film had English subtitles, it must have been because all of the </a:t>
            </a:r>
            <a:r>
              <a:rPr lang="en-US" sz="1800" dirty="0">
                <a:solidFill>
                  <a:srgbClr val="9F2785"/>
                </a:solidFill>
              </a:rPr>
              <a:t>talking </a:t>
            </a:r>
          </a:p>
          <a:p>
            <a:pPr eaLnBrk="1" hangingPunct="1"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>
                <a:solidFill>
                  <a:srgbClr val="2553A4"/>
                </a:solidFill>
              </a:rPr>
              <a:t>was in French. The parents and faculty could help clear up differences by </a:t>
            </a:r>
          </a:p>
          <a:p>
            <a:pPr eaLnBrk="1" hangingPunct="1"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>
                <a:solidFill>
                  <a:srgbClr val="9F2785"/>
                </a:solidFill>
              </a:rPr>
              <a:t>talking</a:t>
            </a:r>
            <a:r>
              <a:rPr lang="en-US" sz="1800" dirty="0">
                <a:solidFill>
                  <a:srgbClr val="2553A4"/>
                </a:solidFill>
              </a:rPr>
              <a:t> at the PTA meeting.</a:t>
            </a:r>
          </a:p>
        </p:txBody>
      </p:sp>
    </p:spTree>
    <p:extLst>
      <p:ext uri="{BB962C8B-B14F-4D97-AF65-F5344CB8AC3E}">
        <p14:creationId xmlns:p14="http://schemas.microsoft.com/office/powerpoint/2010/main" val="41749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4CAE7">
                <a:alpha val="1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63" y="340847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9532" y="1619540"/>
            <a:ext cx="7498723" cy="707886"/>
            <a:chOff x="779532" y="1619540"/>
            <a:chExt cx="7498723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2123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Children’s eating habits are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erratic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. One day they’ll barely eat, and the next day they’ll eat enough for three.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9532" y="2333840"/>
            <a:ext cx="7663192" cy="707886"/>
            <a:chOff x="779532" y="2333840"/>
            <a:chExt cx="7663192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3704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 driver ahead of me was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erratic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—he kept changing his speed and his lane.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5280183" y="3122225"/>
            <a:ext cx="27465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Erratic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noisy.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healthy.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irregular.  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1057" y="9344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2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erratic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6019800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adjective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5" name="Picture 9" descr="pron 0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7" t="4684" r="18399" b="82777"/>
            <a:stretch>
              <a:fillRect/>
            </a:stretch>
          </p:blipFill>
          <p:spPr bwMode="auto">
            <a:xfrm>
              <a:off x="4160838" y="1554163"/>
              <a:ext cx="998537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erratic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5654040" y="1516094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033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4CAE7">
                <a:alpha val="1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63" y="340847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9532" y="1619540"/>
            <a:ext cx="7498723" cy="707886"/>
            <a:chOff x="779532" y="1619540"/>
            <a:chExt cx="7498723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2123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Children’s eating habits are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erratic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. One day they’ll barely eat, and the next day they’ll eat enough for three.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9532" y="2333840"/>
            <a:ext cx="7663192" cy="707886"/>
            <a:chOff x="779532" y="2333840"/>
            <a:chExt cx="7663192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3704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 driver ahead of me was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erratic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—he kept changing his speed and his lane.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5280183" y="3122225"/>
            <a:ext cx="27465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Erratic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noisy.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healthy.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00B400"/>
                </a:solidFill>
              </a:rPr>
              <a:t>C.</a:t>
            </a:r>
            <a:r>
              <a:rPr lang="en-US" sz="2000" dirty="0">
                <a:solidFill>
                  <a:srgbClr val="00B400"/>
                </a:solidFill>
              </a:rPr>
              <a:t> irregular.  </a:t>
            </a:r>
          </a:p>
        </p:txBody>
      </p:sp>
      <p:pic>
        <p:nvPicPr>
          <p:cNvPr id="15" name="Picture 14" descr="dingbat check.png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7443" r="12425" b="-778"/>
          <a:stretch/>
        </p:blipFill>
        <p:spPr>
          <a:xfrm>
            <a:off x="6723445" y="4241775"/>
            <a:ext cx="228600" cy="274320"/>
          </a:xfrm>
          <a:prstGeom prst="rect">
            <a:avLst/>
          </a:prstGeom>
          <a:ln>
            <a:solidFill>
              <a:srgbClr val="00B400"/>
            </a:solidFill>
          </a:ln>
        </p:spPr>
      </p:pic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1057" y="9344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2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erratic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6019800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adjective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5" name="Picture 9" descr="pron 0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7" t="4684" r="18399" b="82777"/>
            <a:stretch>
              <a:fillRect/>
            </a:stretch>
          </p:blipFill>
          <p:spPr bwMode="auto">
            <a:xfrm>
              <a:off x="4160838" y="1554163"/>
              <a:ext cx="998537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erratic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5654040" y="1516094"/>
              <a:ext cx="365760" cy="365760"/>
            </a:xfrm>
            <a:prstGeom prst="rect">
              <a:avLst/>
            </a:prstGeom>
          </p:spPr>
        </p:pic>
      </p:grp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143000" y="5105400"/>
            <a:ext cx="7391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/>
          <a:p>
            <a:pPr eaLnBrk="1" hangingPunct="1"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>
                <a:solidFill>
                  <a:srgbClr val="2553A4"/>
                </a:solidFill>
              </a:rPr>
              <a:t>If children barely eat one day and eat enough for three the next day, their eating habits are </a:t>
            </a:r>
            <a:r>
              <a:rPr lang="en-US" sz="1800" dirty="0">
                <a:solidFill>
                  <a:srgbClr val="9F2785"/>
                </a:solidFill>
              </a:rPr>
              <a:t>irregular</a:t>
            </a:r>
            <a:r>
              <a:rPr lang="en-US" sz="1800" dirty="0">
                <a:solidFill>
                  <a:srgbClr val="2553A4"/>
                </a:solidFill>
              </a:rPr>
              <a:t>. If the driver keeps changing his speed and his lane, his driving is </a:t>
            </a:r>
            <a:r>
              <a:rPr lang="en-US" sz="1800" dirty="0">
                <a:solidFill>
                  <a:srgbClr val="9F2785"/>
                </a:solidFill>
              </a:rPr>
              <a:t>irregular</a:t>
            </a:r>
            <a:r>
              <a:rPr lang="en-US" sz="1800" dirty="0">
                <a:solidFill>
                  <a:srgbClr val="2553A4"/>
                </a:solidFill>
              </a:rPr>
              <a:t>.  </a:t>
            </a:r>
            <a:endParaRPr lang="en-US" sz="1800" i="1" dirty="0">
              <a:solidFill>
                <a:srgbClr val="2553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4CAE7">
                <a:alpha val="1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63" y="340847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9532" y="1619540"/>
            <a:ext cx="7900758" cy="400110"/>
            <a:chOff x="779532" y="1619540"/>
            <a:chExt cx="7900758" cy="400110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6143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Selena did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extensive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research for her paper—it took her several weeks.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9532" y="2251616"/>
            <a:ext cx="7617506" cy="707886"/>
            <a:chOff x="779532" y="2333840"/>
            <a:chExt cx="7617506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3247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To save the wounded police officer, doctors performed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extensive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surgery that lasted for hours.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5520866" y="2873119"/>
            <a:ext cx="269168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Extensive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done quickly.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risky.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large in amount.  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6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1057" y="9344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1143000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3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extensive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adjective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5" name="Picture 9" descr="pron 0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89" r="57649" b="62473"/>
            <a:stretch>
              <a:fillRect/>
            </a:stretch>
          </p:blipFill>
          <p:spPr bwMode="auto">
            <a:xfrm>
              <a:off x="3949875" y="1536700"/>
              <a:ext cx="140652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extensive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5755464" y="1507101"/>
              <a:ext cx="365760" cy="36576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81550" y="2970009"/>
            <a:ext cx="3705769" cy="3758864"/>
            <a:chOff x="481550" y="2970009"/>
            <a:chExt cx="3705769" cy="3758864"/>
          </a:xfrm>
        </p:grpSpPr>
        <p:pic>
          <p:nvPicPr>
            <p:cNvPr id="7" name="Picture 6" descr="extensive NWS Jackson, KY, NOAA, Allen Bolling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57" y="3032495"/>
              <a:ext cx="3480362" cy="3291840"/>
            </a:xfrm>
            <a:prstGeom prst="rect">
              <a:avLst/>
            </a:prstGeom>
            <a:ln w="19050">
              <a:solidFill>
                <a:srgbClr val="B41A2D"/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794061" y="6359541"/>
              <a:ext cx="3338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Extensive</a:t>
              </a:r>
              <a:r>
                <a:rPr lang="en-US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dirty="0">
                  <a:latin typeface="Times New Roman"/>
                  <a:cs typeface="Times New Roman"/>
                </a:rPr>
                <a:t>damage from a tornado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-1095164" y="4546723"/>
              <a:ext cx="338426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imes New Roman"/>
                  <a:cs typeface="Times New Roman"/>
                </a:rPr>
                <a:t>NWS Jackson, KY, NOAA, Allen Bolling via Wikimedia Commons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193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4575</TotalTime>
  <Words>2447</Words>
  <Application>Microsoft Office PowerPoint</Application>
  <PresentationFormat>On-screen Show (4:3)</PresentationFormat>
  <Paragraphs>376</Paragraphs>
  <Slides>24</Slides>
  <Notes>23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Tahoma</vt:lpstr>
      <vt:lpstr>Times New Roman</vt:lpstr>
      <vt:lpstr>3_Office Theme</vt:lpstr>
      <vt:lpstr>Blank Presentation</vt:lpstr>
      <vt:lpstr>PowerPoint Presentation</vt:lpstr>
      <vt:lpstr>BUILDING VOCABULARY SKILLS</vt:lpstr>
      <vt:lpstr>Unit 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Blauvelt</dc:creator>
  <cp:lastModifiedBy>Williams, Jonathan G.</cp:lastModifiedBy>
  <cp:revision>451</cp:revision>
  <dcterms:created xsi:type="dcterms:W3CDTF">2012-09-01T18:23:15Z</dcterms:created>
  <dcterms:modified xsi:type="dcterms:W3CDTF">2018-11-29T13:42:48Z</dcterms:modified>
</cp:coreProperties>
</file>