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4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4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14D7-C72C-44C4-84E8-BDFF031FBA64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3EE7-0E9D-4CC6-ABDC-A8D3A5D7B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0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Friday!!!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u="sng" dirty="0"/>
              <a:t>Write down the homework: </a:t>
            </a:r>
            <a:r>
              <a:rPr lang="en-US" dirty="0"/>
              <a:t> </a:t>
            </a:r>
            <a:r>
              <a:rPr lang="en-US" dirty="0" smtClean="0"/>
              <a:t>Read </a:t>
            </a:r>
            <a:r>
              <a:rPr lang="en-US" i="1" dirty="0"/>
              <a:t>A Long Walk to Water </a:t>
            </a:r>
            <a:r>
              <a:rPr lang="en-US" dirty="0"/>
              <a:t>(if you have not), Get </a:t>
            </a:r>
            <a:r>
              <a:rPr lang="en-US" i="1" dirty="0"/>
              <a:t>The </a:t>
            </a:r>
            <a:r>
              <a:rPr lang="en-US" i="1" dirty="0" smtClean="0"/>
              <a:t>Outsiders – library is open!</a:t>
            </a:r>
            <a:endParaRPr lang="en-US" i="1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block: Notice &amp; Note Worksheet</a:t>
            </a:r>
          </a:p>
          <a:p>
            <a:r>
              <a:rPr lang="en-US" i="1" dirty="0"/>
              <a:t>1</a:t>
            </a:r>
            <a:r>
              <a:rPr lang="en-US" i="1" baseline="30000" dirty="0"/>
              <a:t>st</a:t>
            </a:r>
            <a:r>
              <a:rPr lang="en-US" i="1" dirty="0"/>
              <a:t> block: Read 20 </a:t>
            </a:r>
            <a:r>
              <a:rPr lang="en-US" i="1" dirty="0" err="1"/>
              <a:t>mins</a:t>
            </a:r>
            <a:r>
              <a:rPr lang="en-US" i="1" dirty="0"/>
              <a:t> in IRB, identify a </a:t>
            </a:r>
            <a:r>
              <a:rPr lang="en-US" i="1" dirty="0" smtClean="0"/>
              <a:t>signpost (can be words of the wiser, contrast/contradiction, aha moment, tough question, etc.)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Don’t forget: Signpost Assessment on Thursday!</a:t>
            </a:r>
          </a:p>
          <a:p>
            <a:r>
              <a:rPr lang="en-US" u="sng" dirty="0" smtClean="0"/>
              <a:t>Warm </a:t>
            </a:r>
            <a:r>
              <a:rPr lang="en-US" u="sng" dirty="0"/>
              <a:t>up: </a:t>
            </a:r>
            <a:r>
              <a:rPr lang="en-US" dirty="0"/>
              <a:t>Begin reading in your independent reading book. </a:t>
            </a:r>
          </a:p>
        </p:txBody>
      </p:sp>
    </p:spTree>
    <p:extLst>
      <p:ext uri="{BB962C8B-B14F-4D97-AF65-F5344CB8AC3E}">
        <p14:creationId xmlns:p14="http://schemas.microsoft.com/office/powerpoint/2010/main" val="11338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paper “First Week Warm ups”</a:t>
            </a:r>
          </a:p>
          <a:p>
            <a:r>
              <a:rPr lang="en-US" dirty="0"/>
              <a:t>Keep all your warm ups on this sheet of paper. </a:t>
            </a:r>
            <a:r>
              <a:rPr lang="en-US" dirty="0" smtClean="0"/>
              <a:t>I am collecting it today!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Respond to what you have read</a:t>
            </a:r>
            <a:r>
              <a:rPr lang="en-US" dirty="0" smtClean="0"/>
              <a:t>: </a:t>
            </a:r>
            <a:r>
              <a:rPr lang="en-US" dirty="0"/>
              <a:t>Pick one character and explain why you would/would not like to have him/her as a friend.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have 2 minutes. </a:t>
            </a:r>
          </a:p>
        </p:txBody>
      </p:sp>
    </p:spTree>
    <p:extLst>
      <p:ext uri="{BB962C8B-B14F-4D97-AF65-F5344CB8AC3E}">
        <p14:creationId xmlns:p14="http://schemas.microsoft.com/office/powerpoint/2010/main" val="9048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Let’s review the signposts we have learned so far!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964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800" b="1" dirty="0" smtClean="0"/>
              <a:t>Read “The Third Wish” with your table partner. </a:t>
            </a:r>
            <a:br>
              <a:rPr lang="en-US" sz="8800" b="1" dirty="0" smtClean="0"/>
            </a:br>
            <a:endParaRPr lang="en-US" sz="8800" b="1" dirty="0" smtClean="0"/>
          </a:p>
          <a:p>
            <a:pPr marL="0" indent="0">
              <a:buNone/>
            </a:pPr>
            <a:r>
              <a:rPr lang="en-US" sz="8800" b="1" dirty="0" smtClean="0"/>
              <a:t>Then, identify the tough questions Mr. Peters asks himself (there is more than one!) </a:t>
            </a:r>
          </a:p>
          <a:p>
            <a:pPr marL="0" indent="0">
              <a:buNone/>
            </a:pPr>
            <a:r>
              <a:rPr lang="en-US" sz="8800" b="1" dirty="0" smtClean="0"/>
              <a:t>Answer the following question:</a:t>
            </a:r>
          </a:p>
          <a:p>
            <a:pPr marL="0" indent="0">
              <a:buNone/>
            </a:pPr>
            <a:r>
              <a:rPr lang="en-US" sz="8800" b="1" dirty="0" smtClean="0"/>
              <a:t>What does this question make me wonder about?</a:t>
            </a:r>
          </a:p>
        </p:txBody>
      </p:sp>
    </p:spTree>
    <p:extLst>
      <p:ext uri="{BB962C8B-B14F-4D97-AF65-F5344CB8AC3E}">
        <p14:creationId xmlns:p14="http://schemas.microsoft.com/office/powerpoint/2010/main" val="36716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Class discussion:</a:t>
            </a:r>
          </a:p>
          <a:p>
            <a:r>
              <a:rPr lang="en-US" sz="4400" dirty="0"/>
              <a:t>What tough questions did the main character have? </a:t>
            </a:r>
            <a:endParaRPr lang="en-US" sz="4400" dirty="0" smtClean="0"/>
          </a:p>
          <a:p>
            <a:r>
              <a:rPr lang="en-US" sz="4400" dirty="0" smtClean="0"/>
              <a:t>What </a:t>
            </a:r>
            <a:r>
              <a:rPr lang="en-US" sz="4400" dirty="0"/>
              <a:t>does this question make you wonder about? </a:t>
            </a:r>
            <a:endParaRPr lang="en-US" sz="4400" dirty="0" smtClean="0"/>
          </a:p>
          <a:p>
            <a:r>
              <a:rPr lang="en-US" sz="4400" dirty="0" smtClean="0"/>
              <a:t>What </a:t>
            </a:r>
            <a:r>
              <a:rPr lang="en-US" sz="4400" dirty="0"/>
              <a:t>might this tell you about the theme of the story</a:t>
            </a:r>
            <a:r>
              <a:rPr lang="en-US" sz="4400" dirty="0" smtClean="0"/>
              <a:t>?</a:t>
            </a:r>
            <a:endParaRPr lang="en-US" sz="4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93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Exit Ticket:</a:t>
            </a:r>
          </a:p>
          <a:p>
            <a:pPr marL="0" indent="0">
              <a:buNone/>
            </a:pPr>
            <a:r>
              <a:rPr lang="en-US" sz="3200" b="1" dirty="0" smtClean="0"/>
              <a:t>Take out a sheet of paper and label it “Exit Tickets First Week”</a:t>
            </a:r>
          </a:p>
          <a:p>
            <a:pPr marL="0" indent="0">
              <a:buNone/>
            </a:pPr>
            <a:r>
              <a:rPr lang="en-US" sz="3200" b="1" dirty="0" smtClean="0"/>
              <a:t>Answer the following questions: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tough question did Mr. Peters have? 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did he learn from this question</a:t>
            </a:r>
            <a:r>
              <a:rPr lang="en-US" sz="32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3200" b="0" dirty="0" smtClean="0">
                <a:effectLst/>
              </a:rPr>
              <a:t>What is the theme of “The Third Wish?” Hint – it’s not about marrying animals or magical wishes ;)</a:t>
            </a:r>
            <a:endParaRPr lang="en-US" sz="32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37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MEMORY MOMENT</a:t>
            </a:r>
          </a:p>
          <a:p>
            <a:r>
              <a:rPr lang="en-US" sz="4000" dirty="0" smtClean="0"/>
              <a:t>When you’re reading and </a:t>
            </a:r>
            <a:r>
              <a:rPr lang="en-US" sz="4000" u="sng" dirty="0" smtClean="0"/>
              <a:t>the author interrupts the action to tell a memory </a:t>
            </a:r>
            <a:endParaRPr lang="en-US" sz="4000" dirty="0" smtClean="0"/>
          </a:p>
          <a:p>
            <a:r>
              <a:rPr lang="en-US" sz="4000" dirty="0" smtClean="0"/>
              <a:t>You should </a:t>
            </a:r>
            <a:r>
              <a:rPr lang="en-US" sz="4000" dirty="0" smtClean="0">
                <a:solidFill>
                  <a:srgbClr val="FF0000"/>
                </a:solidFill>
              </a:rPr>
              <a:t>STOP</a:t>
            </a:r>
            <a:r>
              <a:rPr lang="en-US" sz="4000" dirty="0" smtClean="0"/>
              <a:t> and ask yourself:</a:t>
            </a:r>
          </a:p>
          <a:p>
            <a:r>
              <a:rPr lang="en-US" sz="4000" i="1" dirty="0" smtClean="0">
                <a:solidFill>
                  <a:srgbClr val="00B050"/>
                </a:solidFill>
              </a:rPr>
              <a:t>How might this memory be important?</a:t>
            </a:r>
          </a:p>
          <a:p>
            <a:r>
              <a:rPr lang="en-US" sz="4000" dirty="0" smtClean="0"/>
              <a:t>The answers will tell you about the </a:t>
            </a:r>
            <a:r>
              <a:rPr lang="en-US" sz="4000" dirty="0" smtClean="0">
                <a:solidFill>
                  <a:srgbClr val="0070C0"/>
                </a:solidFill>
              </a:rPr>
              <a:t>THEME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70C0"/>
                </a:solidFill>
              </a:rPr>
              <a:t>CONFLICT</a:t>
            </a:r>
            <a:r>
              <a:rPr lang="en-US" sz="4000" dirty="0" smtClean="0"/>
              <a:t>, or might </a:t>
            </a:r>
            <a:r>
              <a:rPr lang="en-US" sz="4000" dirty="0" smtClean="0">
                <a:solidFill>
                  <a:srgbClr val="0070C0"/>
                </a:solidFill>
              </a:rPr>
              <a:t>FORESHADOW</a:t>
            </a:r>
            <a:r>
              <a:rPr lang="en-US" sz="4000" dirty="0" smtClean="0"/>
              <a:t> what will happen later. </a:t>
            </a:r>
          </a:p>
          <a:p>
            <a:pPr marL="0" indent="0">
              <a:buNone/>
            </a:pPr>
            <a:endParaRPr lang="en-US" sz="4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07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277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Daily Obj: I can determine the theme of a text by analyzing characters and conflict of a fictional story.  </dc:title>
  <dc:creator>Virtanen, Kimberly S.</dc:creator>
  <cp:lastModifiedBy>Virtanen, Kimberly S.</cp:lastModifiedBy>
  <cp:revision>7</cp:revision>
  <dcterms:created xsi:type="dcterms:W3CDTF">2018-08-30T20:48:11Z</dcterms:created>
  <dcterms:modified xsi:type="dcterms:W3CDTF">2018-08-31T19:30:42Z</dcterms:modified>
</cp:coreProperties>
</file>