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C84D-E22A-4376-8FC5-AC6A483A5843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7BCF-CCB3-4094-ABF4-2E9E0805C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85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C84D-E22A-4376-8FC5-AC6A483A5843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7BCF-CCB3-4094-ABF4-2E9E0805C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0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C84D-E22A-4376-8FC5-AC6A483A5843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7BCF-CCB3-4094-ABF4-2E9E0805C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59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C84D-E22A-4376-8FC5-AC6A483A5843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7BCF-CCB3-4094-ABF4-2E9E0805C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912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C84D-E22A-4376-8FC5-AC6A483A5843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7BCF-CCB3-4094-ABF4-2E9E0805C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5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C84D-E22A-4376-8FC5-AC6A483A5843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7BCF-CCB3-4094-ABF4-2E9E0805C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94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C84D-E22A-4376-8FC5-AC6A483A5843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7BCF-CCB3-4094-ABF4-2E9E0805C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984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C84D-E22A-4376-8FC5-AC6A483A5843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7BCF-CCB3-4094-ABF4-2E9E0805C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13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C84D-E22A-4376-8FC5-AC6A483A5843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7BCF-CCB3-4094-ABF4-2E9E0805C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18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C84D-E22A-4376-8FC5-AC6A483A5843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7BCF-CCB3-4094-ABF4-2E9E0805C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06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C84D-E22A-4376-8FC5-AC6A483A5843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7BCF-CCB3-4094-ABF4-2E9E0805C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89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BC84D-E22A-4376-8FC5-AC6A483A5843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C7BCF-CCB3-4094-ABF4-2E9E0805C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334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1325563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Daily </a:t>
            </a:r>
            <a:r>
              <a:rPr lang="en-US" sz="3200" b="1" dirty="0" err="1" smtClean="0"/>
              <a:t>obj</a:t>
            </a:r>
            <a:r>
              <a:rPr lang="en-US" sz="3200" b="1" dirty="0" smtClean="0"/>
              <a:t>: </a:t>
            </a:r>
            <a:r>
              <a:rPr lang="en-US" sz="3200" b="1" dirty="0" smtClean="0"/>
              <a:t>I </a:t>
            </a:r>
            <a:r>
              <a:rPr lang="en-US" sz="3200" b="1" dirty="0"/>
              <a:t>can identify and analyze contrasts and contradictions among characters in a text to make inferences about characters in a story.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800" dirty="0" smtClean="0"/>
              <a:t>Good morning! </a:t>
            </a:r>
          </a:p>
          <a:p>
            <a:r>
              <a:rPr lang="en-US" sz="4800" u="sng" dirty="0" smtClean="0"/>
              <a:t>Write down the homework: </a:t>
            </a:r>
            <a:r>
              <a:rPr lang="en-US" sz="4800" dirty="0" smtClean="0"/>
              <a:t>Turn in school forms, Read </a:t>
            </a:r>
            <a:r>
              <a:rPr lang="en-US" sz="4800" i="1" dirty="0" smtClean="0"/>
              <a:t>A Long Walk to Water </a:t>
            </a:r>
            <a:r>
              <a:rPr lang="en-US" sz="4800" dirty="0" smtClean="0"/>
              <a:t>(if you have not), Get </a:t>
            </a:r>
            <a:r>
              <a:rPr lang="en-US" sz="4800" i="1" dirty="0" smtClean="0"/>
              <a:t>The </a:t>
            </a:r>
            <a:r>
              <a:rPr lang="en-US" sz="4800" i="1" dirty="0" smtClean="0"/>
              <a:t>Outsiders</a:t>
            </a:r>
          </a:p>
          <a:p>
            <a:r>
              <a:rPr lang="en-US" sz="4800" dirty="0" smtClean="0"/>
              <a:t>2</a:t>
            </a:r>
            <a:r>
              <a:rPr lang="en-US" sz="4800" baseline="30000" dirty="0" smtClean="0"/>
              <a:t>nd</a:t>
            </a:r>
            <a:r>
              <a:rPr lang="en-US" sz="4800" dirty="0" smtClean="0"/>
              <a:t> and 4</a:t>
            </a:r>
            <a:r>
              <a:rPr lang="en-US" sz="4800" baseline="30000" dirty="0" smtClean="0"/>
              <a:t>th</a:t>
            </a:r>
            <a:r>
              <a:rPr lang="en-US" sz="4800" dirty="0" smtClean="0"/>
              <a:t> block: Notice &amp; Note Worksheet</a:t>
            </a:r>
          </a:p>
          <a:p>
            <a:r>
              <a:rPr lang="en-US" sz="4800" i="1" dirty="0" smtClean="0"/>
              <a:t>1</a:t>
            </a:r>
            <a:r>
              <a:rPr lang="en-US" sz="4800" i="1" baseline="30000" dirty="0" smtClean="0"/>
              <a:t>st</a:t>
            </a:r>
            <a:r>
              <a:rPr lang="en-US" sz="4800" i="1" dirty="0" smtClean="0"/>
              <a:t> block: Read 20 </a:t>
            </a:r>
            <a:r>
              <a:rPr lang="en-US" sz="4800" i="1" dirty="0" err="1" smtClean="0"/>
              <a:t>mins</a:t>
            </a:r>
            <a:r>
              <a:rPr lang="en-US" sz="4800" i="1" dirty="0" smtClean="0"/>
              <a:t> in IRB, identify a contrast/contradiction of a character</a:t>
            </a:r>
            <a:endParaRPr lang="en-US" sz="4400" i="1" dirty="0" smtClean="0"/>
          </a:p>
          <a:p>
            <a:r>
              <a:rPr lang="en-US" sz="4800" u="sng" dirty="0" smtClean="0"/>
              <a:t>Warm up: </a:t>
            </a:r>
            <a:r>
              <a:rPr lang="en-US" sz="4800" dirty="0" smtClean="0"/>
              <a:t>Begin reading in your independent reading book.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40902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1325563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Daily </a:t>
            </a:r>
            <a:r>
              <a:rPr lang="en-US" sz="3200" b="1" dirty="0" err="1" smtClean="0"/>
              <a:t>obj</a:t>
            </a:r>
            <a:r>
              <a:rPr lang="en-US" sz="3200" b="1" dirty="0" smtClean="0"/>
              <a:t>: </a:t>
            </a:r>
            <a:r>
              <a:rPr lang="en-US" sz="3200" b="1" dirty="0" smtClean="0"/>
              <a:t>I </a:t>
            </a:r>
            <a:r>
              <a:rPr lang="en-US" sz="3200" b="1" dirty="0"/>
              <a:t>can identify and analyze contrasts and contradictions among characters in a text to make inferences about characters in a story.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800" dirty="0" smtClean="0"/>
              <a:t>Take out a sheet of paper</a:t>
            </a:r>
          </a:p>
          <a:p>
            <a:r>
              <a:rPr lang="en-US" sz="4800" dirty="0" smtClean="0"/>
              <a:t>Title it “First Week Warm ups”</a:t>
            </a:r>
          </a:p>
          <a:p>
            <a:r>
              <a:rPr lang="en-US" sz="4800" dirty="0" smtClean="0"/>
              <a:t>Keep all your warm ups on this sheet of paper. It will be collected for a grade at the end of the week. </a:t>
            </a:r>
          </a:p>
          <a:p>
            <a:r>
              <a:rPr lang="en-US" sz="4800" dirty="0" smtClean="0"/>
              <a:t>Respond to what you have read: What is the main character’s conflict? Then, in a few sentences give advice to that character for how to solve the conflict.</a:t>
            </a:r>
          </a:p>
          <a:p>
            <a:r>
              <a:rPr lang="en-US" sz="4800" dirty="0" smtClean="0"/>
              <a:t>You have 2 minutes. </a:t>
            </a:r>
          </a:p>
        </p:txBody>
      </p:sp>
    </p:spTree>
    <p:extLst>
      <p:ext uri="{BB962C8B-B14F-4D97-AF65-F5344CB8AC3E}">
        <p14:creationId xmlns:p14="http://schemas.microsoft.com/office/powerpoint/2010/main" val="1539987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1325563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Daily </a:t>
            </a:r>
            <a:r>
              <a:rPr lang="en-US" sz="3200" b="1" dirty="0" err="1" smtClean="0"/>
              <a:t>obj</a:t>
            </a:r>
            <a:r>
              <a:rPr lang="en-US" sz="3200" b="1" dirty="0" smtClean="0"/>
              <a:t>: </a:t>
            </a:r>
            <a:r>
              <a:rPr lang="en-US" sz="3200" b="1" dirty="0" smtClean="0"/>
              <a:t>I </a:t>
            </a:r>
            <a:r>
              <a:rPr lang="en-US" sz="3200" b="1" dirty="0"/>
              <a:t>can identify and analyze contrasts and contradictions among characters in a text to make inferences about characters in a story.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Yesterday, we reviewed literary elements, some may have been reading strategies that you have been taught in previous years. </a:t>
            </a:r>
          </a:p>
          <a:p>
            <a:r>
              <a:rPr lang="en-US" sz="3200" dirty="0" smtClean="0"/>
              <a:t>This year, we are learning NEW reading strategies called “Notice and Note Signposts.”</a:t>
            </a:r>
          </a:p>
          <a:p>
            <a:r>
              <a:rPr lang="en-US" sz="3200" dirty="0" smtClean="0"/>
              <a:t>When you notice a particular signpost, you will STOP reading and ask yourself a question. </a:t>
            </a:r>
            <a:r>
              <a:rPr lang="en-US" sz="3200" dirty="0" smtClean="0"/>
              <a:t>The answer to the question will help you make inferences and identify the theme. </a:t>
            </a:r>
          </a:p>
          <a:p>
            <a:r>
              <a:rPr lang="en-US" sz="3200" dirty="0" smtClean="0"/>
              <a:t>Overall, this will make you a BETTER READER! Yay!</a:t>
            </a:r>
          </a:p>
        </p:txBody>
      </p:sp>
    </p:spTree>
    <p:extLst>
      <p:ext uri="{BB962C8B-B14F-4D97-AF65-F5344CB8AC3E}">
        <p14:creationId xmlns:p14="http://schemas.microsoft.com/office/powerpoint/2010/main" val="3369113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1325563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Daily </a:t>
            </a:r>
            <a:r>
              <a:rPr lang="en-US" sz="3200" b="1" dirty="0" err="1" smtClean="0"/>
              <a:t>obj</a:t>
            </a:r>
            <a:r>
              <a:rPr lang="en-US" sz="3200" b="1" dirty="0" smtClean="0"/>
              <a:t>: </a:t>
            </a:r>
            <a:r>
              <a:rPr lang="en-US" sz="3200" b="1" dirty="0" smtClean="0"/>
              <a:t>I </a:t>
            </a:r>
            <a:r>
              <a:rPr lang="en-US" sz="3200" b="1" dirty="0"/>
              <a:t>can identify and analyze contrasts and contradictions among characters in a text to make inferences about characters in a story.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/>
              <a:t>CONTRASTS AND CONTRADICTIONS</a:t>
            </a:r>
          </a:p>
          <a:p>
            <a:r>
              <a:rPr lang="en-US" sz="3200" dirty="0" smtClean="0"/>
              <a:t>When you’re reading and </a:t>
            </a:r>
            <a:r>
              <a:rPr lang="en-US" sz="3200" u="sng" dirty="0" smtClean="0"/>
              <a:t>a character says or does something that’s opposite</a:t>
            </a:r>
            <a:r>
              <a:rPr lang="en-US" sz="3200" dirty="0" smtClean="0"/>
              <a:t> (contradicts) what he/she has been saying or doing all along. </a:t>
            </a:r>
            <a:endParaRPr lang="en-US" sz="3200" dirty="0"/>
          </a:p>
          <a:p>
            <a:r>
              <a:rPr lang="en-US" sz="3200" dirty="0" smtClean="0"/>
              <a:t>You should </a:t>
            </a:r>
            <a:r>
              <a:rPr lang="en-US" sz="3200" dirty="0" smtClean="0">
                <a:solidFill>
                  <a:srgbClr val="FF0000"/>
                </a:solidFill>
              </a:rPr>
              <a:t>STOP</a:t>
            </a:r>
            <a:r>
              <a:rPr lang="en-US" sz="3200" dirty="0" smtClean="0"/>
              <a:t> and ask yourself:</a:t>
            </a:r>
          </a:p>
          <a:p>
            <a:r>
              <a:rPr lang="en-US" sz="3200" i="1" dirty="0" smtClean="0">
                <a:solidFill>
                  <a:srgbClr val="00B050"/>
                </a:solidFill>
              </a:rPr>
              <a:t>Why is the character doing that?</a:t>
            </a:r>
          </a:p>
          <a:p>
            <a:r>
              <a:rPr lang="en-US" sz="3200" dirty="0" smtClean="0"/>
              <a:t>The answer will help you make a </a:t>
            </a:r>
            <a:r>
              <a:rPr lang="en-US" sz="3200" dirty="0" smtClean="0">
                <a:solidFill>
                  <a:srgbClr val="0070C0"/>
                </a:solidFill>
              </a:rPr>
              <a:t>prediction</a:t>
            </a:r>
            <a:r>
              <a:rPr lang="en-US" sz="3200" dirty="0" smtClean="0"/>
              <a:t> or draw an </a:t>
            </a:r>
            <a:r>
              <a:rPr lang="en-US" sz="3200" dirty="0" smtClean="0">
                <a:solidFill>
                  <a:srgbClr val="0070C0"/>
                </a:solidFill>
              </a:rPr>
              <a:t>inference</a:t>
            </a:r>
            <a:r>
              <a:rPr lang="en-US" sz="3200" dirty="0" smtClean="0"/>
              <a:t> abou</a:t>
            </a:r>
            <a:r>
              <a:rPr lang="en-US" sz="3200" dirty="0" smtClean="0"/>
              <a:t>t the </a:t>
            </a:r>
            <a:r>
              <a:rPr lang="en-US" sz="3200" dirty="0" smtClean="0">
                <a:solidFill>
                  <a:srgbClr val="0070C0"/>
                </a:solidFill>
              </a:rPr>
              <a:t>plot</a:t>
            </a:r>
            <a:r>
              <a:rPr lang="en-US" sz="3200" dirty="0" smtClean="0"/>
              <a:t> or </a:t>
            </a:r>
            <a:r>
              <a:rPr lang="en-US" sz="3200" dirty="0" smtClean="0">
                <a:solidFill>
                  <a:srgbClr val="0070C0"/>
                </a:solidFill>
              </a:rPr>
              <a:t>conflict</a:t>
            </a:r>
            <a:r>
              <a:rPr lang="en-US" sz="3200" dirty="0" smtClean="0"/>
              <a:t>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134238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1325563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Daily </a:t>
            </a:r>
            <a:r>
              <a:rPr lang="en-US" sz="3200" b="1" dirty="0" err="1" smtClean="0"/>
              <a:t>obj</a:t>
            </a:r>
            <a:r>
              <a:rPr lang="en-US" sz="3200" b="1" dirty="0" smtClean="0"/>
              <a:t>: </a:t>
            </a:r>
            <a:r>
              <a:rPr lang="en-US" sz="3200" b="1" dirty="0" smtClean="0"/>
              <a:t>I </a:t>
            </a:r>
            <a:r>
              <a:rPr lang="en-US" sz="3200" b="1" dirty="0"/>
              <a:t>can identify and analyze contrasts and contradictions among characters in a text to make inferences about characters in a story.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Turn to page 68 in the textbook. </a:t>
            </a:r>
          </a:p>
          <a:p>
            <a:r>
              <a:rPr lang="en-US" sz="6000" dirty="0" smtClean="0"/>
              <a:t>I am going to model for you how you might discover a contrast and contradiction in a character.</a:t>
            </a:r>
            <a:endParaRPr lang="en-US" sz="6000" dirty="0" smtClean="0"/>
          </a:p>
        </p:txBody>
      </p:sp>
    </p:spTree>
    <p:extLst>
      <p:ext uri="{BB962C8B-B14F-4D97-AF65-F5344CB8AC3E}">
        <p14:creationId xmlns:p14="http://schemas.microsoft.com/office/powerpoint/2010/main" val="1037088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1325563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Daily </a:t>
            </a:r>
            <a:r>
              <a:rPr lang="en-US" sz="3200" b="1" dirty="0" err="1" smtClean="0"/>
              <a:t>obj</a:t>
            </a:r>
            <a:r>
              <a:rPr lang="en-US" sz="3200" b="1" dirty="0" smtClean="0"/>
              <a:t>: </a:t>
            </a:r>
            <a:r>
              <a:rPr lang="en-US" sz="3200" b="1" dirty="0" smtClean="0"/>
              <a:t>I </a:t>
            </a:r>
            <a:r>
              <a:rPr lang="en-US" sz="3200" b="1" dirty="0"/>
              <a:t>can identify and analyze contrasts and contradictions among characters in a text to make inferences about characters in a story.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With your table partner, continue reading “Thank you, </a:t>
            </a:r>
            <a:r>
              <a:rPr lang="en-US" sz="4000" dirty="0" err="1" smtClean="0"/>
              <a:t>M’am</a:t>
            </a:r>
            <a:r>
              <a:rPr lang="en-US" sz="4000" dirty="0" smtClean="0"/>
              <a:t>”</a:t>
            </a:r>
          </a:p>
          <a:p>
            <a:r>
              <a:rPr lang="en-US" sz="4000" dirty="0" smtClean="0"/>
              <a:t>Use your sticky notes to identify contrasts and contradictions you see with Mrs. Jones and Roger. </a:t>
            </a:r>
          </a:p>
          <a:p>
            <a:r>
              <a:rPr lang="en-US" sz="4000" dirty="0" smtClean="0"/>
              <a:t>On your sticky note answer the questions:</a:t>
            </a:r>
          </a:p>
          <a:p>
            <a:pPr lvl="1"/>
            <a:r>
              <a:rPr lang="en-US" sz="3600" dirty="0" smtClean="0"/>
              <a:t>1. What is the character doing that contradicts or is unexpected?</a:t>
            </a:r>
          </a:p>
          <a:p>
            <a:pPr lvl="1"/>
            <a:r>
              <a:rPr lang="en-US" sz="3600" dirty="0" smtClean="0"/>
              <a:t>2. Why is the character doing that?</a:t>
            </a:r>
          </a:p>
        </p:txBody>
      </p:sp>
    </p:spTree>
    <p:extLst>
      <p:ext uri="{BB962C8B-B14F-4D97-AF65-F5344CB8AC3E}">
        <p14:creationId xmlns:p14="http://schemas.microsoft.com/office/powerpoint/2010/main" val="2246527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1325563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Daily </a:t>
            </a:r>
            <a:r>
              <a:rPr lang="en-US" sz="3200" b="1" dirty="0" err="1" smtClean="0"/>
              <a:t>obj</a:t>
            </a:r>
            <a:r>
              <a:rPr lang="en-US" sz="3200" b="1" dirty="0" smtClean="0"/>
              <a:t>: </a:t>
            </a:r>
            <a:r>
              <a:rPr lang="en-US" sz="3200" b="1" dirty="0" smtClean="0"/>
              <a:t>I </a:t>
            </a:r>
            <a:r>
              <a:rPr lang="en-US" sz="3200" b="1" dirty="0"/>
              <a:t>can identify and analyze contrasts and contradictions among characters in a text to make inferences about characters in a story.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Class Discussion:</a:t>
            </a:r>
          </a:p>
          <a:p>
            <a:r>
              <a:rPr lang="en-US" sz="4000" dirty="0"/>
              <a:t>W</a:t>
            </a:r>
            <a:r>
              <a:rPr lang="en-US" sz="4000" dirty="0" smtClean="0"/>
              <a:t>hat </a:t>
            </a:r>
            <a:r>
              <a:rPr lang="en-US" sz="4000" dirty="0"/>
              <a:t>contrasts and contradictions did we find? </a:t>
            </a:r>
            <a:endParaRPr lang="en-US" sz="4000" dirty="0" smtClean="0"/>
          </a:p>
          <a:p>
            <a:r>
              <a:rPr lang="en-US" sz="4000" dirty="0" smtClean="0"/>
              <a:t>Why </a:t>
            </a:r>
            <a:r>
              <a:rPr lang="en-US" sz="4000" dirty="0"/>
              <a:t>would the character act that way? </a:t>
            </a:r>
            <a:r>
              <a:rPr lang="en-US" sz="4000" dirty="0" smtClean="0"/>
              <a:t>What did you learn about the character based on this action?</a:t>
            </a:r>
          </a:p>
          <a:p>
            <a:r>
              <a:rPr lang="en-US" sz="4000" dirty="0" smtClean="0"/>
              <a:t>How </a:t>
            </a:r>
            <a:r>
              <a:rPr lang="en-US" sz="4000" dirty="0"/>
              <a:t>might this help us lead to the theme of the story</a:t>
            </a:r>
            <a:r>
              <a:rPr lang="en-US" sz="4000" dirty="0" smtClean="0"/>
              <a:t>?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852911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1325563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Daily </a:t>
            </a:r>
            <a:r>
              <a:rPr lang="en-US" sz="3200" b="1" dirty="0" err="1" smtClean="0"/>
              <a:t>obj</a:t>
            </a:r>
            <a:r>
              <a:rPr lang="en-US" sz="3200" b="1" dirty="0" smtClean="0"/>
              <a:t>: </a:t>
            </a:r>
            <a:r>
              <a:rPr lang="en-US" sz="3200" b="1" dirty="0" smtClean="0"/>
              <a:t>I </a:t>
            </a:r>
            <a:r>
              <a:rPr lang="en-US" sz="3200" b="1" dirty="0"/>
              <a:t>can identify and analyze contrasts and contradictions among characters in a text to make inferences about characters in a story.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/>
              <a:t>Exit Ticket:</a:t>
            </a:r>
            <a:r>
              <a:rPr lang="en-US" sz="4000" dirty="0" smtClean="0"/>
              <a:t> Turn in your best sticky note from today’s reading. Make sure your name is on it. 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561768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634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Daily obj: I can identify and analyze contrasts and contradictions among characters in a text to make inferences about characters in a story.</vt:lpstr>
      <vt:lpstr>Daily obj: I can identify and analyze contrasts and contradictions among characters in a text to make inferences about characters in a story.</vt:lpstr>
      <vt:lpstr>Daily obj: I can identify and analyze contrasts and contradictions among characters in a text to make inferences about characters in a story.</vt:lpstr>
      <vt:lpstr>Daily obj: I can identify and analyze contrasts and contradictions among characters in a text to make inferences about characters in a story.</vt:lpstr>
      <vt:lpstr>Daily obj: I can identify and analyze contrasts and contradictions among characters in a text to make inferences about characters in a story.</vt:lpstr>
      <vt:lpstr>Daily obj: I can identify and analyze contrasts and contradictions among characters in a text to make inferences about characters in a story.</vt:lpstr>
      <vt:lpstr>Daily obj: I can identify and analyze contrasts and contradictions among characters in a text to make inferences about characters in a story.</vt:lpstr>
      <vt:lpstr>Daily obj: I can identify and analyze contrasts and contradictions among characters in a text to make inferences about characters in a story.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obj: I can identify and analyze contrasts and contradictions among characters in a text to make inferences about characters in a story.</dc:title>
  <dc:creator>Virtanen, Kimberly S.</dc:creator>
  <cp:lastModifiedBy>Virtanen, Kimberly S.</cp:lastModifiedBy>
  <cp:revision>5</cp:revision>
  <dcterms:created xsi:type="dcterms:W3CDTF">2018-08-26T13:17:09Z</dcterms:created>
  <dcterms:modified xsi:type="dcterms:W3CDTF">2018-08-26T13:39:39Z</dcterms:modified>
</cp:coreProperties>
</file>