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9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0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5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2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6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8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3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8BA7-AE1F-4358-92A7-1B0A1F8CBB1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4B55-17A3-4375-B5B1-A7266783F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1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morning!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r>
              <a:rPr lang="en-US" dirty="0" smtClean="0"/>
              <a:t>First Block – Read Chapter 5 and find 2 signposts to add to your chart, due Monday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– Read chapter 4 and find 2 signposts</a:t>
            </a:r>
          </a:p>
          <a:p>
            <a:r>
              <a:rPr lang="en-US" dirty="0" smtClean="0"/>
              <a:t>All Classes – pass 5 Read Theory Quizzes by next Friday</a:t>
            </a:r>
            <a:endParaRPr lang="en-US" dirty="0"/>
          </a:p>
          <a:p>
            <a:endParaRPr lang="en-US" b="0" dirty="0" smtClean="0">
              <a:effectLst/>
            </a:endParaRPr>
          </a:p>
          <a:p>
            <a:r>
              <a:rPr lang="en-US" b="1" u="sng" dirty="0" smtClean="0"/>
              <a:t>Warm up: </a:t>
            </a:r>
            <a:r>
              <a:rPr lang="en-US" dirty="0" smtClean="0"/>
              <a:t>Get your Chromebooks Ready for the MAP Test</a:t>
            </a:r>
            <a:endParaRPr lang="en-US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32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Objective: </a:t>
            </a: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morning</a:t>
            </a:r>
            <a:r>
              <a:rPr lang="en-US" dirty="0" smtClean="0"/>
              <a:t>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r>
              <a:rPr lang="en-US" dirty="0" smtClean="0"/>
              <a:t>First Block – Read Chapter </a:t>
            </a:r>
            <a:r>
              <a:rPr lang="en-US" dirty="0" smtClean="0"/>
              <a:t>6 </a:t>
            </a:r>
            <a:r>
              <a:rPr lang="en-US" dirty="0" smtClean="0"/>
              <a:t>and find 2 signposts to add to your </a:t>
            </a:r>
            <a:r>
              <a:rPr lang="en-US" dirty="0" smtClean="0"/>
              <a:t>chart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smtClean="0"/>
              <a:t>Finish reading Chapter 5 and filling in signposts</a:t>
            </a:r>
            <a:endParaRPr lang="en-US" dirty="0" smtClean="0"/>
          </a:p>
          <a:p>
            <a:r>
              <a:rPr lang="en-US" dirty="0" smtClean="0"/>
              <a:t>All Classes – pass 5 Read Theory Quizzes </a:t>
            </a:r>
            <a:r>
              <a:rPr lang="en-US" dirty="0" smtClean="0"/>
              <a:t>by </a:t>
            </a:r>
            <a:r>
              <a:rPr lang="en-US" dirty="0" smtClean="0"/>
              <a:t>Friday</a:t>
            </a:r>
            <a:endParaRPr lang="en-US" dirty="0"/>
          </a:p>
          <a:p>
            <a:endParaRPr lang="en-US" b="0" dirty="0" smtClean="0">
              <a:effectLst/>
            </a:endParaRPr>
          </a:p>
          <a:p>
            <a:r>
              <a:rPr lang="en-US" b="1" u="sng" dirty="0" smtClean="0"/>
              <a:t>Warm up</a:t>
            </a:r>
            <a:r>
              <a:rPr lang="en-US" b="1" u="sng" dirty="0" smtClean="0"/>
              <a:t>: Fill in the Context Clue Warm up Worksheet. Make sure you complete all parts.</a:t>
            </a:r>
            <a:endParaRPr lang="en-US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74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Outsider’s Chapter 5:</a:t>
            </a:r>
          </a:p>
          <a:p>
            <a:r>
              <a:rPr lang="en-US" sz="4000" dirty="0" smtClean="0"/>
              <a:t>As we read, we are going to be looking for words, phrases, and objects that keeping showing up again and again!</a:t>
            </a:r>
          </a:p>
          <a:p>
            <a:r>
              <a:rPr lang="en-US" sz="4000" dirty="0" smtClean="0"/>
              <a:t>Why does this keep showing up again and again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When you finish, you may work on Read Theory.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745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“Nothing Gold Can Stay” </a:t>
            </a:r>
          </a:p>
          <a:p>
            <a:pPr fontAlgn="base"/>
            <a:r>
              <a:rPr lang="en-US" dirty="0"/>
              <a:t>Read the poem on your own.</a:t>
            </a:r>
          </a:p>
          <a:p>
            <a:pPr fontAlgn="base"/>
            <a:r>
              <a:rPr lang="en-US" dirty="0"/>
              <a:t>Summarize the poem in your own words. </a:t>
            </a:r>
            <a:endParaRPr lang="en-US" dirty="0" smtClean="0"/>
          </a:p>
          <a:p>
            <a:pPr fontAlgn="base"/>
            <a:r>
              <a:rPr lang="en-US" dirty="0" smtClean="0"/>
              <a:t>What </a:t>
            </a:r>
            <a:r>
              <a:rPr lang="en-US" dirty="0"/>
              <a:t>figurative language do you find? What does it mean?</a:t>
            </a:r>
          </a:p>
          <a:p>
            <a:pPr fontAlgn="base"/>
            <a:r>
              <a:rPr lang="en-US" dirty="0"/>
              <a:t>What comes up again and again? Why does it come up again and again?</a:t>
            </a:r>
          </a:p>
          <a:p>
            <a:pPr fontAlgn="base"/>
            <a:r>
              <a:rPr lang="en-US" dirty="0"/>
              <a:t>Why do you think </a:t>
            </a:r>
            <a:r>
              <a:rPr lang="en-US" dirty="0" err="1"/>
              <a:t>Ponyboy</a:t>
            </a:r>
            <a:r>
              <a:rPr lang="en-US" dirty="0"/>
              <a:t> and Johnny like the poem so much? What does it have to do with the overall theme of the novel?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887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Closing:</a:t>
            </a:r>
          </a:p>
          <a:p>
            <a:r>
              <a:rPr lang="en-US" sz="4400" dirty="0" smtClean="0"/>
              <a:t>What keeps showing up again and again?</a:t>
            </a:r>
          </a:p>
          <a:p>
            <a:r>
              <a:rPr lang="en-US" sz="4400" dirty="0" smtClean="0"/>
              <a:t>What does this word, phrase, or object symbolize (represent)?</a:t>
            </a:r>
          </a:p>
          <a:p>
            <a:r>
              <a:rPr lang="en-US" sz="4400" dirty="0" smtClean="0"/>
              <a:t>What does this tell you the developing theme of </a:t>
            </a:r>
            <a:r>
              <a:rPr lang="en-US" sz="4400" i="1" dirty="0" smtClean="0"/>
              <a:t>The Outsiders </a:t>
            </a:r>
            <a:r>
              <a:rPr lang="en-US" sz="4400" dirty="0" smtClean="0"/>
              <a:t>might be?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5060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Exit Ticket:</a:t>
            </a:r>
          </a:p>
          <a:p>
            <a:r>
              <a:rPr lang="en-US" sz="4400" dirty="0" smtClean="0"/>
              <a:t>Answer the Exit Ticket on Canvas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9191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effectLst/>
              </a:rPr>
              <a:t>Independent Reading Time:</a:t>
            </a:r>
          </a:p>
          <a:p>
            <a:r>
              <a:rPr lang="en-US" dirty="0" smtClean="0"/>
              <a:t>You should be reading in The Outsiders and filling in signpost chart OR catching up on READ THEORY</a:t>
            </a:r>
          </a:p>
          <a:p>
            <a:r>
              <a:rPr lang="en-US" b="0" dirty="0" smtClean="0">
                <a:effectLst/>
              </a:rPr>
              <a:t>Do what you need to do!</a:t>
            </a:r>
          </a:p>
          <a:p>
            <a:r>
              <a:rPr lang="en-US" dirty="0" smtClean="0"/>
              <a:t>This time is independent which means it is SILENT.</a:t>
            </a:r>
            <a:endParaRPr lang="en-US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12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0" dirty="0" smtClean="0">
                <a:effectLst/>
              </a:rPr>
              <a:t>Class discussion:</a:t>
            </a:r>
          </a:p>
          <a:p>
            <a:r>
              <a:rPr lang="en-US" sz="5400" dirty="0"/>
              <a:t>What happened in chapter 3?</a:t>
            </a:r>
            <a:endParaRPr lang="en-US" sz="5400" b="0" dirty="0" smtClean="0">
              <a:effectLst/>
            </a:endParaRPr>
          </a:p>
          <a:p>
            <a:r>
              <a:rPr lang="en-US" sz="5400" dirty="0"/>
              <a:t>What signposts did you find?</a:t>
            </a:r>
            <a:endParaRPr lang="en-US" sz="5400" b="0" dirty="0" smtClean="0">
              <a:effectLst/>
            </a:endParaRPr>
          </a:p>
          <a:p>
            <a:r>
              <a:rPr lang="en-US" sz="5400" dirty="0"/>
              <a:t>What </a:t>
            </a:r>
            <a:r>
              <a:rPr lang="en-US" sz="5400" dirty="0" smtClean="0"/>
              <a:t>does </a:t>
            </a:r>
            <a:r>
              <a:rPr lang="en-US" sz="5400" dirty="0" err="1"/>
              <a:t>Ponyboy</a:t>
            </a:r>
            <a:r>
              <a:rPr lang="en-US" sz="5400" dirty="0"/>
              <a:t> need in chapter 3? Why</a:t>
            </a:r>
            <a:r>
              <a:rPr lang="en-US" sz="5400" dirty="0" smtClean="0"/>
              <a:t>?</a:t>
            </a:r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61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0" dirty="0" smtClean="0">
                <a:effectLst/>
              </a:rPr>
              <a:t>Answer the following questions on Canvas:</a:t>
            </a:r>
          </a:p>
          <a:p>
            <a:pPr fontAlgn="base"/>
            <a:r>
              <a:rPr lang="en-US" dirty="0"/>
              <a:t>Describe the Aha moment you found in Chapter 3.</a:t>
            </a:r>
          </a:p>
          <a:p>
            <a:r>
              <a:rPr lang="en-US" dirty="0"/>
              <a:t>What might the developing theme of </a:t>
            </a:r>
            <a:r>
              <a:rPr lang="en-US" i="1" dirty="0"/>
              <a:t>The Outsiders</a:t>
            </a:r>
            <a:r>
              <a:rPr lang="en-US" dirty="0"/>
              <a:t> be?</a:t>
            </a:r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0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0" dirty="0" smtClean="0">
                <a:effectLst/>
              </a:rPr>
              <a:t>Today, you are going to be reading chapter 4 on your own. </a:t>
            </a:r>
          </a:p>
          <a:p>
            <a:r>
              <a:rPr lang="en-US" sz="5400" dirty="0" smtClean="0"/>
              <a:t>Fill in the 2 signposts in your chart.</a:t>
            </a:r>
          </a:p>
          <a:p>
            <a:r>
              <a:rPr lang="en-US" sz="5400" b="0" dirty="0" smtClean="0">
                <a:effectLst/>
              </a:rPr>
              <a:t>Answer the question:</a:t>
            </a:r>
          </a:p>
          <a:p>
            <a:r>
              <a:rPr lang="en-US" sz="5400" dirty="0" smtClean="0"/>
              <a:t>How do </a:t>
            </a:r>
            <a:r>
              <a:rPr lang="en-US" sz="5400" dirty="0" err="1" smtClean="0"/>
              <a:t>Ponyboys</a:t>
            </a:r>
            <a:r>
              <a:rPr lang="en-US" sz="5400" dirty="0" smtClean="0"/>
              <a:t> needs change in chapter 4?</a:t>
            </a:r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46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Read the poem with a partner.</a:t>
            </a:r>
          </a:p>
          <a:p>
            <a:pPr fontAlgn="base"/>
            <a:r>
              <a:rPr lang="en-US" dirty="0"/>
              <a:t>Identify signposts that you find in the poem?</a:t>
            </a:r>
          </a:p>
          <a:p>
            <a:pPr fontAlgn="base"/>
            <a:r>
              <a:rPr lang="en-US" dirty="0"/>
              <a:t>What are the signposts telling the reader?</a:t>
            </a:r>
          </a:p>
          <a:p>
            <a:pPr fontAlgn="base"/>
            <a:r>
              <a:rPr lang="en-US" dirty="0"/>
              <a:t>What do you think the narrator </a:t>
            </a:r>
            <a:r>
              <a:rPr lang="en-US" dirty="0" smtClean="0"/>
              <a:t>needs?</a:t>
            </a:r>
            <a:endParaRPr lang="en-US" dirty="0"/>
          </a:p>
          <a:p>
            <a:r>
              <a:rPr lang="en-US" dirty="0"/>
              <a:t>What similarities do you see between “Mother to Son” and </a:t>
            </a:r>
            <a:r>
              <a:rPr lang="en-US" i="1" dirty="0"/>
              <a:t>The Outsiders</a:t>
            </a:r>
            <a:r>
              <a:rPr lang="en-US" dirty="0"/>
              <a:t>?</a:t>
            </a:r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78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Exit Ticket:</a:t>
            </a:r>
          </a:p>
          <a:p>
            <a:pPr fontAlgn="base"/>
            <a:r>
              <a:rPr lang="en-US" sz="5400" b="0" dirty="0" smtClean="0">
                <a:effectLst/>
              </a:rPr>
              <a:t>Answer the question on Canvas</a:t>
            </a:r>
          </a:p>
        </p:txBody>
      </p:sp>
    </p:spTree>
    <p:extLst>
      <p:ext uri="{BB962C8B-B14F-4D97-AF65-F5344CB8AC3E}">
        <p14:creationId xmlns:p14="http://schemas.microsoft.com/office/powerpoint/2010/main" val="39252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dirty="0"/>
              <a:t>Good morning!</a:t>
            </a:r>
          </a:p>
          <a:p>
            <a:endParaRPr lang="en-US" sz="5400" dirty="0"/>
          </a:p>
          <a:p>
            <a:r>
              <a:rPr lang="en-US" sz="5400" dirty="0"/>
              <a:t>Homework: </a:t>
            </a:r>
          </a:p>
          <a:p>
            <a:r>
              <a:rPr lang="en-US" sz="5400" dirty="0" smtClean="0"/>
              <a:t>All </a:t>
            </a:r>
            <a:r>
              <a:rPr lang="en-US" sz="5400" dirty="0"/>
              <a:t>Classes – pass 5 Read Theory Quizzes by next </a:t>
            </a:r>
            <a:r>
              <a:rPr lang="en-US" sz="5400" dirty="0" smtClean="0"/>
              <a:t>Friday (should have passed 15 total)</a:t>
            </a:r>
            <a:endParaRPr lang="en-US" sz="5400" dirty="0"/>
          </a:p>
          <a:p>
            <a:endParaRPr lang="en-US" sz="5400" dirty="0"/>
          </a:p>
          <a:p>
            <a:r>
              <a:rPr lang="en-US" sz="5400" b="1" u="sng" dirty="0"/>
              <a:t>Warm up: </a:t>
            </a:r>
            <a:r>
              <a:rPr lang="en-US" sz="5400" dirty="0"/>
              <a:t>Get your Chromebooks Ready for the MAP Test</a:t>
            </a:r>
          </a:p>
          <a:p>
            <a:pPr fontAlgn="base"/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89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i="1" dirty="0" smtClean="0"/>
              <a:t>I </a:t>
            </a:r>
            <a:r>
              <a:rPr lang="en-US" sz="2700" b="1" i="1" dirty="0"/>
              <a:t>can determine the theme of a novel by analyzing Notice and Note strategies as I read. - Standard Plus</a:t>
            </a:r>
            <a:r>
              <a:rPr lang="en-US" sz="2700" b="1" i="1" dirty="0" smtClean="0">
                <a:effectLst/>
              </a:rPr>
              <a:t/>
            </a:r>
            <a:br>
              <a:rPr lang="en-US" sz="2700" b="1" i="1" dirty="0" smtClean="0">
                <a:effectLst/>
              </a:rPr>
            </a:br>
            <a:r>
              <a:rPr lang="en-US" sz="2700" b="1" i="1" dirty="0"/>
              <a:t>I can determine similar themes and concepts of two different texts by analyzing notice and note strategies as I read. - Honors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Ch. 3-4 Outsiders Quiz</a:t>
            </a:r>
            <a:r>
              <a:rPr lang="en-US" sz="4400" dirty="0"/>
              <a:t> </a:t>
            </a:r>
            <a:r>
              <a:rPr lang="en-US" sz="4400" dirty="0" smtClean="0"/>
              <a:t>on Castle Learning</a:t>
            </a:r>
          </a:p>
          <a:p>
            <a:r>
              <a:rPr lang="en-US" sz="4400" dirty="0" smtClean="0"/>
              <a:t>You may use your book! If you are unsure of an answer, look it up!</a:t>
            </a:r>
          </a:p>
          <a:p>
            <a:r>
              <a:rPr lang="en-US" sz="4400" dirty="0" smtClean="0"/>
              <a:t>Make sure your answer has TEXTUAL EVIDENCE</a:t>
            </a:r>
          </a:p>
          <a:p>
            <a:r>
              <a:rPr lang="en-US" sz="4400" dirty="0" smtClean="0"/>
              <a:t>When you finish, you may work on Read Theory.</a:t>
            </a:r>
          </a:p>
        </p:txBody>
      </p:sp>
    </p:spTree>
    <p:extLst>
      <p:ext uri="{BB962C8B-B14F-4D97-AF65-F5344CB8AC3E}">
        <p14:creationId xmlns:p14="http://schemas.microsoft.com/office/powerpoint/2010/main" val="8426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551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I can determine the theme of a novel by analyzing Notice and Note strategies as I read. - Standard Plus I can determine similar themes and concepts of two different texts by analyzing notice and note strategies as I read. - Honors  </vt:lpstr>
      <vt:lpstr>   Objective: I can determine the theme of a novel by analyzing Notice and Note strategies as I read.   </vt:lpstr>
      <vt:lpstr>   I can determine the theme of a novel by analyzing Notice and Note strategies as I read.   </vt:lpstr>
      <vt:lpstr>   I can determine the theme of a novel by analyzing Notice and Note strategies as I read.   </vt:lpstr>
      <vt:lpstr>   I can determine the theme of a novel by analyzing Notice and Note strategies as I read.   </vt:lpstr>
      <vt:lpstr>   I can determine the theme of a novel by analyzing Notice and Note strategies as I read. 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determine the theme of a novel by analyzing Notice and Note strategies as I read. - Standard Plus I can determine similar themes and concepts of two different texts by analyzing notice and note strategies as I read. - Honors</dc:title>
  <dc:creator>Virtanen, Kimberly S.</dc:creator>
  <cp:lastModifiedBy>Virtanen, Kimberly S.</cp:lastModifiedBy>
  <cp:revision>20</cp:revision>
  <dcterms:created xsi:type="dcterms:W3CDTF">2018-09-20T11:36:49Z</dcterms:created>
  <dcterms:modified xsi:type="dcterms:W3CDTF">2018-09-25T19:30:34Z</dcterms:modified>
</cp:coreProperties>
</file>