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0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3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8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7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4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2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9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7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0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9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0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9CD10-9448-4EC3-AA93-B4006153565D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1D477-2267-49AB-A5F1-B6B198B00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0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morning! </a:t>
            </a:r>
          </a:p>
          <a:p>
            <a:r>
              <a:rPr lang="en-US" u="sng" dirty="0"/>
              <a:t>Write down the homework: </a:t>
            </a:r>
            <a:r>
              <a:rPr lang="en-US" dirty="0"/>
              <a:t>Turn in school forms, Read </a:t>
            </a:r>
            <a:r>
              <a:rPr lang="en-US" i="1" dirty="0"/>
              <a:t>A Long Walk to Water </a:t>
            </a:r>
            <a:r>
              <a:rPr lang="en-US" dirty="0"/>
              <a:t>(if you have not), Get </a:t>
            </a:r>
            <a:r>
              <a:rPr lang="en-US" i="1" dirty="0"/>
              <a:t>The </a:t>
            </a:r>
            <a:r>
              <a:rPr lang="en-US" i="1" dirty="0" smtClean="0"/>
              <a:t>Outsiders – library is open!</a:t>
            </a:r>
            <a:endParaRPr lang="en-US" i="1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block: Notice &amp; Note Worksheet</a:t>
            </a:r>
          </a:p>
          <a:p>
            <a:r>
              <a:rPr lang="en-US" i="1" dirty="0"/>
              <a:t>1</a:t>
            </a:r>
            <a:r>
              <a:rPr lang="en-US" i="1" baseline="30000" dirty="0"/>
              <a:t>st</a:t>
            </a:r>
            <a:r>
              <a:rPr lang="en-US" i="1" dirty="0"/>
              <a:t> block: Read 20 </a:t>
            </a:r>
            <a:r>
              <a:rPr lang="en-US" i="1" dirty="0" err="1"/>
              <a:t>mins</a:t>
            </a:r>
            <a:r>
              <a:rPr lang="en-US" i="1" dirty="0"/>
              <a:t> in IRB, identify a </a:t>
            </a:r>
            <a:r>
              <a:rPr lang="en-US" i="1" dirty="0" smtClean="0"/>
              <a:t>signpost (can be words of the </a:t>
            </a:r>
            <a:r>
              <a:rPr lang="en-US" i="1" dirty="0" smtClean="0"/>
              <a:t>wiser, contrast/contradiction, aha moment)</a:t>
            </a:r>
            <a:endParaRPr lang="en-US" i="1" dirty="0" smtClean="0"/>
          </a:p>
          <a:p>
            <a:r>
              <a:rPr lang="en-US" u="sng" dirty="0" smtClean="0"/>
              <a:t>Warm </a:t>
            </a:r>
            <a:r>
              <a:rPr lang="en-US" u="sng" dirty="0"/>
              <a:t>up: </a:t>
            </a:r>
            <a:r>
              <a:rPr lang="en-US" dirty="0"/>
              <a:t>Begin reading in your independent reading book. </a:t>
            </a:r>
          </a:p>
        </p:txBody>
      </p:sp>
    </p:spTree>
    <p:extLst>
      <p:ext uri="{BB962C8B-B14F-4D97-AF65-F5344CB8AC3E}">
        <p14:creationId xmlns:p14="http://schemas.microsoft.com/office/powerpoint/2010/main" val="325302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paper “First Week Warm ups”</a:t>
            </a:r>
          </a:p>
          <a:p>
            <a:r>
              <a:rPr lang="en-US" dirty="0"/>
              <a:t>Keep all your warm ups on this sheet of paper. It will be collected for a grade at the end of the week.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Respond to what you have read</a:t>
            </a:r>
            <a:r>
              <a:rPr lang="en-US" dirty="0" smtClean="0"/>
              <a:t>: </a:t>
            </a:r>
            <a:r>
              <a:rPr lang="en-US" dirty="0"/>
              <a:t>From what you've read so far, make predictions about what will happen next and explain what in the text makes you think it will happen. </a:t>
            </a:r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have 2 minutes. </a:t>
            </a:r>
          </a:p>
        </p:txBody>
      </p:sp>
    </p:spTree>
    <p:extLst>
      <p:ext uri="{BB962C8B-B14F-4D97-AF65-F5344CB8AC3E}">
        <p14:creationId xmlns:p14="http://schemas.microsoft.com/office/powerpoint/2010/main" val="323698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Let’s review Words of the Wiser…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73916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AHA! MOMENT</a:t>
            </a:r>
          </a:p>
          <a:p>
            <a:r>
              <a:rPr lang="en-US" sz="3200" dirty="0" smtClean="0"/>
              <a:t>When you’re reading and </a:t>
            </a:r>
            <a:r>
              <a:rPr lang="en-US" sz="3200" u="sng" dirty="0" smtClean="0"/>
              <a:t>a character suddenly realizes, understands, or figures something out.</a:t>
            </a:r>
            <a:endParaRPr lang="en-US" sz="3200" dirty="0" smtClean="0"/>
          </a:p>
          <a:p>
            <a:r>
              <a:rPr lang="en-US" sz="3200" dirty="0" smtClean="0"/>
              <a:t>You should </a:t>
            </a:r>
            <a:r>
              <a:rPr lang="en-US" sz="3200" dirty="0" smtClean="0">
                <a:solidFill>
                  <a:srgbClr val="FF0000"/>
                </a:solidFill>
              </a:rPr>
              <a:t>STOP</a:t>
            </a:r>
            <a:r>
              <a:rPr lang="en-US" sz="3200" dirty="0" smtClean="0"/>
              <a:t> and ask yourself:</a:t>
            </a:r>
          </a:p>
          <a:p>
            <a:r>
              <a:rPr lang="en-US" sz="3200" i="1" dirty="0" smtClean="0">
                <a:solidFill>
                  <a:srgbClr val="00B050"/>
                </a:solidFill>
              </a:rPr>
              <a:t>How might this change things?</a:t>
            </a:r>
          </a:p>
          <a:p>
            <a:r>
              <a:rPr lang="en-US" sz="3200" dirty="0" smtClean="0"/>
              <a:t>If the character understood a life lesson</a:t>
            </a:r>
            <a:r>
              <a:rPr lang="en-US" sz="3200" dirty="0" smtClean="0"/>
              <a:t>, you’ve probably learned the </a:t>
            </a:r>
            <a:r>
              <a:rPr lang="en-US" sz="3200" dirty="0" smtClean="0">
                <a:solidFill>
                  <a:srgbClr val="0070C0"/>
                </a:solidFill>
              </a:rPr>
              <a:t>THEME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4832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Let’s watch an example!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910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Read “Aha! Moment” by Julia Alvarez with your table partner.</a:t>
            </a:r>
          </a:p>
          <a:p>
            <a:pPr marL="0" indent="0">
              <a:buNone/>
            </a:pPr>
            <a:r>
              <a:rPr lang="en-US" sz="3200" b="1" dirty="0" smtClean="0"/>
              <a:t>Then, identify Julia’s Aha! Moment! (exact quote from Mrs. Jones). Answer the following question:</a:t>
            </a:r>
          </a:p>
          <a:p>
            <a:pPr marL="0" indent="0">
              <a:buNone/>
            </a:pPr>
            <a:r>
              <a:rPr lang="en-US" sz="3200" b="1" dirty="0" smtClean="0"/>
              <a:t>How might this change things for Julia?</a:t>
            </a:r>
          </a:p>
        </p:txBody>
      </p:sp>
    </p:spTree>
    <p:extLst>
      <p:ext uri="{BB962C8B-B14F-4D97-AF65-F5344CB8AC3E}">
        <p14:creationId xmlns:p14="http://schemas.microsoft.com/office/powerpoint/2010/main" val="313885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Class discussion:</a:t>
            </a:r>
          </a:p>
          <a:p>
            <a:r>
              <a:rPr lang="en-US" sz="3200" dirty="0" smtClean="0"/>
              <a:t>What was Julia’s aha moment?</a:t>
            </a:r>
          </a:p>
          <a:p>
            <a:r>
              <a:rPr lang="en-US" sz="3200" dirty="0" smtClean="0"/>
              <a:t>How might this change things for her? </a:t>
            </a:r>
          </a:p>
          <a:p>
            <a:r>
              <a:rPr lang="en-US" sz="3200" dirty="0" smtClean="0"/>
              <a:t>What might this tell you about the theme of the story?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74819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Class discussion:</a:t>
            </a:r>
          </a:p>
          <a:p>
            <a:r>
              <a:rPr lang="en-US" sz="3200" dirty="0" smtClean="0"/>
              <a:t>What words of the wiser did you find?</a:t>
            </a:r>
          </a:p>
          <a:p>
            <a:r>
              <a:rPr lang="en-US" sz="3200" dirty="0" smtClean="0"/>
              <a:t>What’s the lesson and how might it affect the character? </a:t>
            </a:r>
          </a:p>
          <a:p>
            <a:r>
              <a:rPr lang="en-US" sz="3200" dirty="0" smtClean="0"/>
              <a:t>What might this tell you about the theme of the story?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14474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Daily </a:t>
            </a:r>
            <a:r>
              <a:rPr lang="en-US" sz="3600" dirty="0" err="1" smtClean="0"/>
              <a:t>Obj</a:t>
            </a:r>
            <a:r>
              <a:rPr lang="en-US" sz="3600" dirty="0" smtClean="0"/>
              <a:t>: </a:t>
            </a:r>
            <a:r>
              <a:rPr lang="en-US" sz="3600" dirty="0"/>
              <a:t>I can determine the theme of a text by analyzing characters and conflict of a fictional story.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Exit Ticket:</a:t>
            </a:r>
          </a:p>
          <a:p>
            <a:pPr marL="0" indent="0">
              <a:buNone/>
            </a:pPr>
            <a:r>
              <a:rPr lang="en-US" b="1" dirty="0"/>
              <a:t>Take out a sheet of paper and label it “Exit Tickets First Week”</a:t>
            </a:r>
          </a:p>
          <a:p>
            <a:pPr marL="0" indent="0">
              <a:buNone/>
            </a:pPr>
            <a:r>
              <a:rPr lang="en-US" b="1" dirty="0"/>
              <a:t>Answer the following questions:</a:t>
            </a:r>
          </a:p>
          <a:p>
            <a:pPr marL="742950" indent="-742950">
              <a:buAutoNum type="arabicPeriod"/>
            </a:pPr>
            <a:r>
              <a:rPr lang="en-US" b="1" dirty="0"/>
              <a:t>What </a:t>
            </a:r>
            <a:r>
              <a:rPr lang="en-US" b="1" dirty="0" smtClean="0"/>
              <a:t>did Julia realize?</a:t>
            </a:r>
            <a:endParaRPr lang="en-US" b="1" dirty="0"/>
          </a:p>
          <a:p>
            <a:pPr marL="742950" indent="-742950">
              <a:buAutoNum type="arabicPeriod"/>
            </a:pPr>
            <a:r>
              <a:rPr lang="en-US" b="1" dirty="0"/>
              <a:t>What is the theme of </a:t>
            </a:r>
            <a:r>
              <a:rPr lang="en-US" b="1" dirty="0" smtClean="0"/>
              <a:t>“Aha! Moment?”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267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316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  <vt:lpstr>  Daily Obj: I can determine the theme of a text by analyzing characters and conflict of a fictional story. 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Virtanen, Kimberly S.</dc:creator>
  <cp:lastModifiedBy>Virtanen, Kimberly S.</cp:lastModifiedBy>
  <cp:revision>9</cp:revision>
  <dcterms:created xsi:type="dcterms:W3CDTF">2018-08-29T16:28:16Z</dcterms:created>
  <dcterms:modified xsi:type="dcterms:W3CDTF">2018-08-29T17:49:55Z</dcterms:modified>
</cp:coreProperties>
</file>